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9" r:id="rId4"/>
    <p:sldMasterId id="2147483739" r:id="rId5"/>
  </p:sldMasterIdLst>
  <p:notesMasterIdLst>
    <p:notesMasterId r:id="rId41"/>
  </p:notesMasterIdLst>
  <p:sldIdLst>
    <p:sldId id="256" r:id="rId6"/>
    <p:sldId id="257" r:id="rId7"/>
    <p:sldId id="547" r:id="rId8"/>
    <p:sldId id="637" r:id="rId9"/>
    <p:sldId id="583" r:id="rId10"/>
    <p:sldId id="638" r:id="rId11"/>
    <p:sldId id="582" r:id="rId12"/>
    <p:sldId id="578" r:id="rId13"/>
    <p:sldId id="577" r:id="rId14"/>
    <p:sldId id="590" r:id="rId15"/>
    <p:sldId id="591" r:id="rId16"/>
    <p:sldId id="584" r:id="rId17"/>
    <p:sldId id="585" r:id="rId18"/>
    <p:sldId id="586" r:id="rId19"/>
    <p:sldId id="599" r:id="rId20"/>
    <p:sldId id="624" r:id="rId21"/>
    <p:sldId id="598" r:id="rId22"/>
    <p:sldId id="602" r:id="rId23"/>
    <p:sldId id="604" r:id="rId24"/>
    <p:sldId id="489" r:id="rId25"/>
    <p:sldId id="640" r:id="rId26"/>
    <p:sldId id="629" r:id="rId27"/>
    <p:sldId id="490" r:id="rId28"/>
    <p:sldId id="639" r:id="rId29"/>
    <p:sldId id="621" r:id="rId30"/>
    <p:sldId id="628" r:id="rId31"/>
    <p:sldId id="606" r:id="rId32"/>
    <p:sldId id="607" r:id="rId33"/>
    <p:sldId id="641" r:id="rId34"/>
    <p:sldId id="642" r:id="rId35"/>
    <p:sldId id="610" r:id="rId36"/>
    <p:sldId id="611" r:id="rId37"/>
    <p:sldId id="654" r:id="rId38"/>
    <p:sldId id="663" r:id="rId39"/>
    <p:sldId id="265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0265D"/>
    <a:srgbClr val="EBAFB5"/>
    <a:srgbClr val="F4D3D6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061" autoAdjust="0"/>
  </p:normalViewPr>
  <p:slideViewPr>
    <p:cSldViewPr snapToGrid="0" snapToObjects="1">
      <p:cViewPr varScale="1">
        <p:scale>
          <a:sx n="66" d="100"/>
          <a:sy n="66" d="100"/>
        </p:scale>
        <p:origin x="142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-21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E4272-7E53-4B80-BEC7-C4E9D233F0E1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4717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0426D-92AB-446B-BD4C-9180D0FCF588}" type="slidenum">
              <a:rPr lang="en-US"/>
              <a:pPr/>
              <a:t>20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063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0426D-92AB-446B-BD4C-9180D0FCF588}" type="slidenum">
              <a:rPr lang="en-US"/>
              <a:pPr/>
              <a:t>23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5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5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064296" y="2751063"/>
            <a:ext cx="4532040" cy="132600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 dirty="0"/>
              <a:t>Nome do curso</a:t>
            </a:r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3275856" y="5487367"/>
            <a:ext cx="5832648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Nome do Professor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2651-F9F0-4019-B100-93C85F8E2C26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18/03/2025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18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pollev.com/paulosampaio585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rofpaulo.sampaio@fiap.com.b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emf"/><Relationship Id="rId4" Type="http://schemas.openxmlformats.org/officeDocument/2006/relationships/hyperlink" Target="https://www.linkedin/in/profpaulosampa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B2A6EACF-3EF4-24A9-ED8B-6CA0EEAA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491462"/>
            <a:ext cx="6864350" cy="4207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789" y="1104592"/>
            <a:ext cx="3447828" cy="20541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379266" y="1706477"/>
            <a:ext cx="1330045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4F75B0-1CDA-E576-729E-BC66C5136A0F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41311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507EEF92-10E7-33A5-7241-39DC0DBD53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503255"/>
            <a:ext cx="6864350" cy="419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90" y="888368"/>
            <a:ext cx="2899229" cy="17297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357710" y="1731031"/>
            <a:ext cx="1349538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59945E4-AE2F-E7FD-C54E-8105DC37B345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11781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00A42A8D-D33D-B5FF-9E25-892852A513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0697" y="1699208"/>
            <a:ext cx="3532186" cy="2356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Qual a </a:t>
            </a:r>
          </a:p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tolerância</a:t>
            </a:r>
          </a:p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 CLIENTE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6687" y="4672290"/>
            <a:ext cx="2067491" cy="831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 horas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BC4F8F-C319-C8EB-4E13-2618CFDBE080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  <p:sp>
        <p:nvSpPr>
          <p:cNvPr id="11" name="Estrela: 32 Pontas 10">
            <a:extLst>
              <a:ext uri="{FF2B5EF4-FFF2-40B4-BE49-F238E27FC236}">
                <a16:creationId xmlns:a16="http://schemas.microsoft.com/office/drawing/2014/main" id="{902EDD6F-BE16-AADB-AB8F-5C448532F9EA}"/>
              </a:ext>
            </a:extLst>
          </p:cNvPr>
          <p:cNvSpPr/>
          <p:nvPr/>
        </p:nvSpPr>
        <p:spPr>
          <a:xfrm>
            <a:off x="2830697" y="4219399"/>
            <a:ext cx="3676918" cy="1862087"/>
          </a:xfrm>
          <a:prstGeom prst="star32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&#10;&#10;O conteúdo gerado por IA pode estar incorreto.">
            <a:extLst>
              <a:ext uri="{FF2B5EF4-FFF2-40B4-BE49-F238E27FC236}">
                <a16:creationId xmlns:a16="http://schemas.microsoft.com/office/drawing/2014/main" id="{3EB4F4D9-D888-7908-C6C1-843C4DF9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491462"/>
            <a:ext cx="6864350" cy="42078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382696" y="3824290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82696" y="4915040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0257" y="3490324"/>
            <a:ext cx="125842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Limite Superior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0256" y="4982923"/>
            <a:ext cx="117775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Limite Inferior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2696" y="3861448"/>
            <a:ext cx="5297489" cy="102706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12" name="Rectangle 11"/>
          <p:cNvSpPr/>
          <p:nvPr/>
        </p:nvSpPr>
        <p:spPr>
          <a:xfrm>
            <a:off x="6379266" y="1706477"/>
            <a:ext cx="1330045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144992-0560-AA7F-101A-786E7073B24E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02294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xto&#10;&#10;O conteúdo gerado por IA pode estar incorreto.">
            <a:extLst>
              <a:ext uri="{FF2B5EF4-FFF2-40B4-BE49-F238E27FC236}">
                <a16:creationId xmlns:a16="http://schemas.microsoft.com/office/drawing/2014/main" id="{032C392E-B884-72C4-B29D-D5766FF5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503255"/>
            <a:ext cx="6864350" cy="41960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382696" y="3836081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82696" y="4926831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9904" y="3502115"/>
            <a:ext cx="33695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9904" y="5013973"/>
            <a:ext cx="30008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82696" y="3861448"/>
            <a:ext cx="5297489" cy="102706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15" name="Rectangle 14"/>
          <p:cNvSpPr/>
          <p:nvPr/>
        </p:nvSpPr>
        <p:spPr>
          <a:xfrm>
            <a:off x="6357710" y="1731031"/>
            <a:ext cx="1349538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5E2B836-3BFA-7A22-07A6-BAE633F0177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97459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8666AF34-A024-3867-28DC-379A1BEC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0245" y="1450195"/>
            <a:ext cx="6349524" cy="46394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pt-BR" sz="1802" dirty="0">
                <a:latin typeface="BankGothic Md BT" charset="0"/>
              </a:rPr>
              <a:t>Defeitos por Milhão de Oportunidades - DMPO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1483043" y="1804619"/>
            <a:ext cx="2802943" cy="86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0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0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 typeface="Wingdings" charset="0"/>
              <a:buNone/>
            </a:pPr>
            <a:r>
              <a:rPr lang="pt-BR" sz="2402" b="1" dirty="0">
                <a:solidFill>
                  <a:srgbClr val="4D4D4D"/>
                </a:solidFill>
                <a:latin typeface="Arial Narrow" charset="0"/>
              </a:rPr>
              <a:t>99,0000000 % de perfeição</a:t>
            </a:r>
            <a:endParaRPr lang="pt-BR" sz="2402" b="1" dirty="0">
              <a:latin typeface="Arial Narrow" charset="0"/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540247" y="2707949"/>
            <a:ext cx="2731439" cy="73930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>
              <a:defRPr/>
            </a:pPr>
            <a:r>
              <a:rPr lang="pt-BR" sz="210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7 horas de falta de energia elétrica por mês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4743610" y="1816536"/>
            <a:ext cx="2802943" cy="8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415" indent="-257415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2" b="1" dirty="0">
                <a:solidFill>
                  <a:srgbClr val="4D4D4D"/>
                </a:solidFill>
                <a:latin typeface="Arial Narrow" charset="0"/>
              </a:rPr>
              <a:t>99,9999998 % de perfeição (6</a:t>
            </a:r>
            <a:r>
              <a:rPr lang="pt-BR" sz="2402" b="1" dirty="0">
                <a:solidFill>
                  <a:srgbClr val="4D4D4D"/>
                </a:solidFill>
                <a:latin typeface="Symbol" charset="0"/>
              </a:rPr>
              <a:t>s</a:t>
            </a:r>
            <a:r>
              <a:rPr lang="pt-BR" sz="2402" b="1" dirty="0">
                <a:solidFill>
                  <a:srgbClr val="4D4D4D"/>
                </a:solidFill>
                <a:latin typeface="Arial Narrow" charset="0"/>
              </a:rPr>
              <a:t>)</a:t>
            </a:r>
          </a:p>
        </p:txBody>
      </p: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4376557" y="2707949"/>
            <a:ext cx="3155694" cy="738871"/>
            <a:chOff x="2716" y="1660"/>
            <a:chExt cx="2648" cy="620"/>
          </a:xfrm>
        </p:grpSpPr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3072" y="1660"/>
              <a:ext cx="2292" cy="62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2102" b="1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1 hora de falta de energia a cada 34 anos</a:t>
              </a: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716" y="1814"/>
              <a:ext cx="30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802" b="1" kern="0" dirty="0">
                  <a:solidFill>
                    <a:srgbClr val="A50021"/>
                  </a:solidFill>
                  <a:latin typeface="Arial Black" charset="0"/>
                </a:rPr>
                <a:t>X</a:t>
              </a:r>
            </a:p>
          </p:txBody>
        </p:sp>
      </p:grpSp>
      <p:sp>
        <p:nvSpPr>
          <p:cNvPr id="46" name="Line 9"/>
          <p:cNvSpPr>
            <a:spLocks noChangeShapeType="1"/>
          </p:cNvSpPr>
          <p:nvPr/>
        </p:nvSpPr>
        <p:spPr bwMode="auto">
          <a:xfrm>
            <a:off x="1597448" y="1816535"/>
            <a:ext cx="6006306" cy="0"/>
          </a:xfrm>
          <a:prstGeom prst="line">
            <a:avLst/>
          </a:prstGeom>
          <a:noFill/>
          <a:ln w="9525">
            <a:solidFill>
              <a:srgbClr val="9999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1540247" y="3623196"/>
            <a:ext cx="2731439" cy="73930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>
              <a:defRPr/>
            </a:pPr>
            <a:r>
              <a:rPr lang="pt-BR" sz="2102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5.000 cirurgias incorretas por semana</a:t>
            </a:r>
          </a:p>
        </p:txBody>
      </p:sp>
      <p:grpSp>
        <p:nvGrpSpPr>
          <p:cNvPr id="48" name="Group 11"/>
          <p:cNvGrpSpPr>
            <a:grpSpLocks/>
          </p:cNvGrpSpPr>
          <p:nvPr/>
        </p:nvGrpSpPr>
        <p:grpSpPr bwMode="auto">
          <a:xfrm>
            <a:off x="4376557" y="3623196"/>
            <a:ext cx="3155694" cy="738871"/>
            <a:chOff x="2716" y="2428"/>
            <a:chExt cx="2648" cy="620"/>
          </a:xfrm>
        </p:grpSpPr>
        <p:sp>
          <p:nvSpPr>
            <p:cNvPr id="49" name="Text Box 12"/>
            <p:cNvSpPr txBox="1">
              <a:spLocks noChangeArrowheads="1"/>
            </p:cNvSpPr>
            <p:nvPr/>
          </p:nvSpPr>
          <p:spPr bwMode="auto">
            <a:xfrm>
              <a:off x="3072" y="2428"/>
              <a:ext cx="2292" cy="62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2102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1,7 cirurgia incorreta por semana</a:t>
              </a:r>
            </a:p>
          </p:txBody>
        </p:sp>
        <p:sp>
          <p:nvSpPr>
            <p:cNvPr id="55" name="Text Box 13"/>
            <p:cNvSpPr txBox="1">
              <a:spLocks noChangeArrowheads="1"/>
            </p:cNvSpPr>
            <p:nvPr/>
          </p:nvSpPr>
          <p:spPr bwMode="auto">
            <a:xfrm>
              <a:off x="2716" y="2572"/>
              <a:ext cx="30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802" b="1" kern="0">
                  <a:solidFill>
                    <a:srgbClr val="A50021"/>
                  </a:solidFill>
                  <a:latin typeface="Arial Black" charset="0"/>
                </a:rPr>
                <a:t>X</a:t>
              </a:r>
            </a:p>
          </p:txBody>
        </p:sp>
      </p:grpSp>
      <p:sp>
        <p:nvSpPr>
          <p:cNvPr id="56" name="Text Box 14"/>
          <p:cNvSpPr txBox="1">
            <a:spLocks noChangeArrowheads="1"/>
          </p:cNvSpPr>
          <p:nvPr/>
        </p:nvSpPr>
        <p:spPr bwMode="auto">
          <a:xfrm>
            <a:off x="1540247" y="4562277"/>
            <a:ext cx="2731439" cy="1062791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>
              <a:defRPr/>
            </a:pPr>
            <a:r>
              <a:rPr lang="pt-BR" sz="210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3.000 bagagens extraviadas a cada 300.000 postadas</a:t>
            </a:r>
          </a:p>
        </p:txBody>
      </p:sp>
      <p:grpSp>
        <p:nvGrpSpPr>
          <p:cNvPr id="59" name="Group 15"/>
          <p:cNvGrpSpPr>
            <a:grpSpLocks/>
          </p:cNvGrpSpPr>
          <p:nvPr/>
        </p:nvGrpSpPr>
        <p:grpSpPr bwMode="auto">
          <a:xfrm>
            <a:off x="4369408" y="4562277"/>
            <a:ext cx="3162845" cy="738871"/>
            <a:chOff x="2710" y="3216"/>
            <a:chExt cx="2654" cy="620"/>
          </a:xfrm>
        </p:grpSpPr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3072" y="3216"/>
              <a:ext cx="2292" cy="62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2102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1 bagagem extraviada a cada 300.000 postadas</a:t>
              </a:r>
            </a:p>
          </p:txBody>
        </p:sp>
        <p:sp>
          <p:nvSpPr>
            <p:cNvPr id="65" name="Text Box 17"/>
            <p:cNvSpPr txBox="1">
              <a:spLocks noChangeArrowheads="1"/>
            </p:cNvSpPr>
            <p:nvPr/>
          </p:nvSpPr>
          <p:spPr bwMode="auto">
            <a:xfrm>
              <a:off x="2710" y="3360"/>
              <a:ext cx="30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802" b="1" kern="0">
                  <a:solidFill>
                    <a:srgbClr val="A50021"/>
                  </a:solidFill>
                  <a:latin typeface="Arial Black" charset="0"/>
                </a:rPr>
                <a:t>X</a:t>
              </a:r>
            </a:p>
          </p:txBody>
        </p:sp>
      </p:grp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43FDEF7-77F8-21C6-C5D8-241520AE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6" y="3529617"/>
            <a:ext cx="899811" cy="8998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04647AE-159E-6804-32BD-7F683490F702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1891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 animBg="1"/>
      <p:bldP spid="42" grpId="0"/>
      <p:bldP spid="47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2EB78E1C-E607-6F98-9952-91AF65DA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84740" y="4701812"/>
            <a:ext cx="8306718" cy="62395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r>
              <a:rPr lang="pt-BR" sz="1802" dirty="0"/>
              <a:t>Uma </a:t>
            </a:r>
            <a:r>
              <a:rPr lang="pt-BR" sz="1802" b="1" dirty="0">
                <a:solidFill>
                  <a:srgbClr val="0000FF"/>
                </a:solidFill>
              </a:rPr>
              <a:t>metodologia</a:t>
            </a:r>
            <a:r>
              <a:rPr lang="pt-BR" sz="1802" dirty="0"/>
              <a:t> baseada na compreensão das necessidades dos clientes no uso disciplinado de fatos, dados, análise estatística, melhoria e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reinvenção</a:t>
            </a:r>
            <a:r>
              <a:rPr lang="pt-BR" sz="1802" dirty="0"/>
              <a:t> de processos.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E4390D-0A5F-1AA9-C03F-5BCA8CA2DB2C}"/>
              </a:ext>
            </a:extLst>
          </p:cNvPr>
          <p:cNvSpPr txBox="1"/>
          <p:nvPr/>
        </p:nvSpPr>
        <p:spPr>
          <a:xfrm>
            <a:off x="484740" y="1868422"/>
            <a:ext cx="8296123" cy="646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dirty="0"/>
              <a:t>É uma abordagem empresarial que considera a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como estratégica </a:t>
            </a:r>
            <a:r>
              <a:rPr lang="pt-BR" sz="1802" dirty="0"/>
              <a:t>e vital para os resultados do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</a:t>
            </a:r>
            <a:r>
              <a:rPr lang="pt-BR" sz="1802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D8786E-1630-1EC5-7F50-9D78729372A3}"/>
              </a:ext>
            </a:extLst>
          </p:cNvPr>
          <p:cNvSpPr txBox="1"/>
          <p:nvPr/>
        </p:nvSpPr>
        <p:spPr>
          <a:xfrm>
            <a:off x="474147" y="3127329"/>
            <a:ext cx="8306717" cy="9239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dirty="0"/>
              <a:t>Uma </a:t>
            </a:r>
            <a:r>
              <a:rPr lang="pt-BR" sz="1802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 gerencial </a:t>
            </a:r>
            <a:r>
              <a:rPr lang="pt-BR" sz="1802" dirty="0"/>
              <a:t>disciplinada e altamente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quantitativa</a:t>
            </a:r>
            <a:r>
              <a:rPr lang="pt-BR" sz="1802" dirty="0"/>
              <a:t> que visa a redução ou eliminação de falhas, buscando a melhoria de processos e a excelência operacional.</a:t>
            </a:r>
          </a:p>
          <a:p>
            <a:pPr algn="just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A2F190-6329-D402-B9FD-23F27FE45A95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1210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F7B41179-79EB-C7AA-B90A-14C70136B5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28810" y="5206415"/>
            <a:ext cx="8119432" cy="34663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r>
              <a:rPr lang="pt-BR" sz="1802" dirty="0"/>
              <a:t>É uma proposta de </a:t>
            </a:r>
            <a:r>
              <a:rPr lang="pt-BR" sz="1802" b="1" dirty="0">
                <a:solidFill>
                  <a:srgbClr val="0000FF"/>
                </a:solidFill>
              </a:rPr>
              <a:t>mudança cultural</a:t>
            </a:r>
            <a:r>
              <a:rPr lang="pt-BR" sz="1802" dirty="0"/>
              <a:t> em direção à qualidade.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B0BC16-DC74-EBF7-DECE-A83171FBC8EF}"/>
              </a:ext>
            </a:extLst>
          </p:cNvPr>
          <p:cNvSpPr txBox="1"/>
          <p:nvPr/>
        </p:nvSpPr>
        <p:spPr>
          <a:xfrm>
            <a:off x="528811" y="1703170"/>
            <a:ext cx="8119431" cy="6469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Prática de gestão que busca melhorar a lucratividade de empresas de </a:t>
            </a:r>
            <a:r>
              <a:rPr lang="pt-BR" sz="1802" b="1" dirty="0">
                <a:solidFill>
                  <a:srgbClr val="0000FF"/>
                </a:solidFill>
              </a:rPr>
              <a:t>qualquer setor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atividade, sejam produtos ou serviços e de </a:t>
            </a:r>
            <a:r>
              <a:rPr lang="pt-BR" sz="1802" b="1" dirty="0">
                <a:solidFill>
                  <a:srgbClr val="0000FF"/>
                </a:solidFill>
              </a:rPr>
              <a:t>qualquer porte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4C33C4-3766-2200-4005-4425E7CBF13A}"/>
              </a:ext>
            </a:extLst>
          </p:cNvPr>
          <p:cNvSpPr txBox="1"/>
          <p:nvPr/>
        </p:nvSpPr>
        <p:spPr>
          <a:xfrm>
            <a:off x="528810" y="2902423"/>
            <a:ext cx="8119431" cy="646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Persegue uma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perfeição de produtos e processos de 3,4 defeitos por milhão (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sigma 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 697.700 defeitos por milhão)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727869-A802-1775-07FA-73173194F738}"/>
              </a:ext>
            </a:extLst>
          </p:cNvPr>
          <p:cNvSpPr txBox="1"/>
          <p:nvPr/>
        </p:nvSpPr>
        <p:spPr>
          <a:xfrm>
            <a:off x="528811" y="4049762"/>
            <a:ext cx="8119430" cy="646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Filosofia</a:t>
            </a:r>
            <a:r>
              <a:rPr lang="pt-BR" sz="1802" dirty="0"/>
              <a:t> que defende a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melhoria contínua</a:t>
            </a:r>
            <a:r>
              <a:rPr lang="pt-BR" sz="1802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802" dirty="0"/>
              <a:t>dos processos e da redução da variabilidade na busca de zero defeito.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5D99BFA-6B5C-D67B-AE7F-6214F506B816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27276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B064CD1D-7289-A7CC-4E80-5EB4CA4A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1637067"/>
            <a:ext cx="4648200" cy="3816680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/>
              <a:t>Atua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produtos</a:t>
            </a:r>
            <a:r>
              <a:rPr lang="en-US" sz="1800" dirty="0"/>
              <a:t> e </a:t>
            </a:r>
            <a:r>
              <a:rPr lang="en-US" sz="1800" b="1" dirty="0" err="1">
                <a:solidFill>
                  <a:srgbClr val="0000FF"/>
                </a:solidFill>
              </a:rPr>
              <a:t>processos</a:t>
            </a:r>
            <a:r>
              <a:rPr lang="en-US" sz="18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Melhora</a:t>
            </a:r>
            <a:r>
              <a:rPr lang="en-US" sz="1800" dirty="0"/>
              <a:t> as </a:t>
            </a:r>
            <a:r>
              <a:rPr lang="en-US" sz="1800" b="1" dirty="0" err="1">
                <a:solidFill>
                  <a:srgbClr val="0000FF"/>
                </a:solidFill>
              </a:rPr>
              <a:t>características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críticas</a:t>
            </a:r>
            <a:r>
              <a:rPr lang="en-US" sz="1800" b="1" dirty="0">
                <a:solidFill>
                  <a:srgbClr val="0000FF"/>
                </a:solidFill>
              </a:rPr>
              <a:t> da </a:t>
            </a:r>
            <a:r>
              <a:rPr lang="en-US" sz="1800" b="1" dirty="0" err="1">
                <a:solidFill>
                  <a:srgbClr val="0000FF"/>
                </a:solidFill>
              </a:rPr>
              <a:t>qualidade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para o </a:t>
            </a:r>
            <a:r>
              <a:rPr lang="en-US" sz="1800" dirty="0" err="1"/>
              <a:t>cliente</a:t>
            </a:r>
            <a:r>
              <a:rPr lang="en-US" sz="18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Utiliza</a:t>
            </a:r>
            <a:r>
              <a:rPr lang="en-US" sz="1800" dirty="0"/>
              <a:t> dados </a:t>
            </a:r>
            <a:r>
              <a:rPr lang="en-US" sz="1800" dirty="0" err="1"/>
              <a:t>validados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estatisticamente</a:t>
            </a:r>
            <a:r>
              <a:rPr lang="en-US" sz="18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Aplica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metodologia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estruturada</a:t>
            </a:r>
            <a:r>
              <a:rPr lang="en-US" sz="1800" b="1" dirty="0">
                <a:solidFill>
                  <a:srgbClr val="0000FF"/>
                </a:solidFill>
              </a:rPr>
              <a:t> de </a:t>
            </a:r>
            <a:r>
              <a:rPr lang="en-US" sz="1800" b="1" dirty="0" err="1">
                <a:solidFill>
                  <a:srgbClr val="0000FF"/>
                </a:solidFill>
              </a:rPr>
              <a:t>melhoria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contínua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– DMAIC – </a:t>
            </a:r>
            <a:r>
              <a:rPr lang="en-US" sz="1800" b="1" dirty="0">
                <a:solidFill>
                  <a:srgbClr val="C00000"/>
                </a:solidFill>
              </a:rPr>
              <a:t>Define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Measure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C00000"/>
                </a:solidFill>
              </a:rPr>
              <a:t>Analyse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Improve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Control</a:t>
            </a:r>
            <a:r>
              <a:rPr lang="en-US" sz="1800" dirty="0"/>
              <a:t> (</a:t>
            </a:r>
            <a:r>
              <a:rPr lang="en-US" sz="1800" dirty="0" err="1"/>
              <a:t>baseada</a:t>
            </a:r>
            <a:r>
              <a:rPr lang="en-US" sz="1800" dirty="0"/>
              <a:t> no PDCA).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endParaRPr lang="en-US" sz="1800" dirty="0"/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Desenvolve</a:t>
            </a:r>
            <a:r>
              <a:rPr lang="en-US" sz="1800" dirty="0"/>
              <a:t> e </a:t>
            </a:r>
            <a:r>
              <a:rPr lang="en-US" sz="1800" dirty="0" err="1"/>
              <a:t>gerencia</a:t>
            </a:r>
            <a:r>
              <a:rPr lang="en-US" sz="1800" dirty="0"/>
              <a:t> de forma </a:t>
            </a:r>
            <a:r>
              <a:rPr lang="en-US" sz="1800" dirty="0" err="1"/>
              <a:t>estruturada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b="1" dirty="0" err="1">
                <a:solidFill>
                  <a:srgbClr val="0000FF"/>
                </a:solidFill>
              </a:rPr>
              <a:t>projetos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de </a:t>
            </a:r>
            <a:r>
              <a:rPr lang="en-US" sz="1800" b="1" dirty="0" err="1">
                <a:solidFill>
                  <a:srgbClr val="0000FF"/>
                </a:solidFill>
              </a:rPr>
              <a:t>melhoria</a:t>
            </a:r>
            <a:r>
              <a:rPr lang="en-US" sz="1800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07902D-1148-9276-7A67-2BFCD839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743450"/>
            <a:ext cx="4038600" cy="2022978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4323B3-1912-4E3F-CD0D-C9F6C86DD861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0423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C644A9DC-5D0B-11AD-8D3B-FA6F654C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1880770"/>
            <a:ext cx="9144000" cy="395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Sigma (</a:t>
            </a:r>
            <a:r>
              <a:rPr lang="pt-BR" sz="1802" dirty="0">
                <a:latin typeface="Calibri" panose="020F0502020204030204" pitchFamily="34" charset="0"/>
                <a:cs typeface="Calibri" panose="020F0502020204030204" pitchFamily="34" charset="0"/>
              </a:rPr>
              <a:t>Ϭ</a:t>
            </a:r>
            <a:r>
              <a:rPr lang="pt-BR" sz="1802" dirty="0"/>
              <a:t>) é a letra do </a:t>
            </a:r>
            <a:r>
              <a:rPr lang="pt-BR" sz="1802" dirty="0">
                <a:solidFill>
                  <a:srgbClr val="0000FF"/>
                </a:solidFill>
              </a:rPr>
              <a:t>alfabeto grego </a:t>
            </a:r>
            <a:r>
              <a:rPr lang="pt-BR" sz="1802" dirty="0"/>
              <a:t>que define, em Estatística, o </a:t>
            </a:r>
            <a:r>
              <a:rPr lang="pt-BR" sz="1802" dirty="0">
                <a:solidFill>
                  <a:srgbClr val="C00000"/>
                </a:solidFill>
              </a:rPr>
              <a:t>desvio-padrão</a:t>
            </a:r>
            <a:r>
              <a:rPr lang="pt-BR" sz="1802" dirty="0"/>
              <a:t>. O desvio-padrão indica o quanto um resultado está </a:t>
            </a:r>
            <a:r>
              <a:rPr lang="pt-BR" sz="1802" u="sng" dirty="0"/>
              <a:t>afastado</a:t>
            </a:r>
            <a:r>
              <a:rPr lang="pt-BR" sz="1802" dirty="0"/>
              <a:t> da sua média.</a:t>
            </a:r>
          </a:p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endParaRPr lang="pt-BR" sz="1802" dirty="0"/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 Em um processo a </a:t>
            </a:r>
            <a:r>
              <a:rPr lang="pt-BR" sz="1802" dirty="0">
                <a:solidFill>
                  <a:srgbClr val="0000FF"/>
                </a:solidFill>
              </a:rPr>
              <a:t>variabilidade</a:t>
            </a:r>
            <a:r>
              <a:rPr lang="pt-BR" sz="1802" dirty="0"/>
              <a:t> é estimada pelo desvio-padrão.</a:t>
            </a:r>
          </a:p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endParaRPr lang="pt-BR" sz="1802" dirty="0"/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 Afirmar que um processo, produto ou serviço é Seis Sigma, significa que ambos os limites </a:t>
            </a:r>
            <a:r>
              <a:rPr lang="pt-BR" sz="1802" dirty="0">
                <a:solidFill>
                  <a:srgbClr val="C00000"/>
                </a:solidFill>
              </a:rPr>
              <a:t>inferior</a:t>
            </a:r>
            <a:r>
              <a:rPr lang="pt-BR" sz="1802" dirty="0"/>
              <a:t> e </a:t>
            </a:r>
            <a:r>
              <a:rPr lang="pt-BR" sz="1802" dirty="0">
                <a:solidFill>
                  <a:srgbClr val="C00000"/>
                </a:solidFill>
              </a:rPr>
              <a:t>superior</a:t>
            </a:r>
            <a:r>
              <a:rPr lang="pt-BR" sz="1802" dirty="0"/>
              <a:t> de especificação estão localizados a </a:t>
            </a:r>
            <a:r>
              <a:rPr lang="pt-BR" sz="1802" dirty="0">
                <a:solidFill>
                  <a:srgbClr val="0000FF"/>
                </a:solidFill>
              </a:rPr>
              <a:t>seis desvios padrões </a:t>
            </a:r>
            <a:r>
              <a:rPr lang="pt-BR" sz="1802" dirty="0"/>
              <a:t>da média. </a:t>
            </a:r>
          </a:p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endParaRPr lang="pt-BR" sz="1802" dirty="0"/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Ou seja, somente </a:t>
            </a:r>
            <a:r>
              <a:rPr lang="pt-BR" sz="1802" b="1" dirty="0">
                <a:solidFill>
                  <a:srgbClr val="C00000"/>
                </a:solidFill>
              </a:rPr>
              <a:t>3.4 defeitos por milhão</a:t>
            </a:r>
            <a:r>
              <a:rPr lang="pt-BR" sz="1802" dirty="0"/>
              <a:t> de oportunidades.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67FD09D-0F07-BEFB-8ED1-7F3382C4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6" y="2186158"/>
            <a:ext cx="1242843" cy="12428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1295F0F-1335-31BA-2AB2-F046D04B7182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1899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l="21424" r="22056"/>
          <a:stretch/>
        </p:blipFill>
        <p:spPr>
          <a:xfrm>
            <a:off x="2" y="2631014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21" y="6295597"/>
            <a:ext cx="361707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MARÇO/2025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"/>
            <a:ext cx="9144000" cy="787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2" y="3039004"/>
            <a:ext cx="716691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ANÁLISE E DESENVOLVIMENTO DE SISTEMAS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1883" y="4030559"/>
            <a:ext cx="81321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>
                <a:solidFill>
                  <a:schemeClr val="bg1"/>
                </a:solidFill>
              </a:rPr>
              <a:t>PROJETO DE SISTEMAS APLICADO AS MELHORES PRÁTICAS EM QUALIDADE DE SOFTWARE E GOVERNANÇA DE TI</a:t>
            </a:r>
            <a:endParaRPr lang="en-US" sz="2200" dirty="0">
              <a:solidFill>
                <a:schemeClr val="bg1"/>
              </a:solidFill>
              <a:latin typeface="Gotham-Book"/>
              <a:cs typeface="Gotham-Boo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1884" y="4898189"/>
            <a:ext cx="361707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Me. PAULO SAMPAIO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7966" y="3145119"/>
            <a:ext cx="72000" cy="1726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1FBEEC86-781F-EB5F-73CA-CEA3A70848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4"/>
          <a:srcRect b="8333"/>
          <a:stretch>
            <a:fillRect/>
          </a:stretch>
        </p:blipFill>
        <p:spPr bwMode="auto">
          <a:xfrm>
            <a:off x="550137" y="2066725"/>
            <a:ext cx="8073461" cy="229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C9126D-FE15-F8C8-FC4F-DFB04224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323" y="3934504"/>
            <a:ext cx="2359636" cy="176972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17EB414-E5FB-6B77-ACDF-A10D8158521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408602742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0478635D-FADD-6B98-2467-7A30E642D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6" name="Rectangle 68"/>
          <p:cNvSpPr txBox="1">
            <a:spLocks noChangeArrowheads="1"/>
          </p:cNvSpPr>
          <p:nvPr/>
        </p:nvSpPr>
        <p:spPr bwMode="auto">
          <a:xfrm>
            <a:off x="1328641" y="1078836"/>
            <a:ext cx="2505229" cy="27528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pt-BR" sz="2102" dirty="0">
                <a:latin typeface="Calibri" panose="020F0502020204030204" pitchFamily="34" charset="0"/>
              </a:rPr>
              <a:t>Definições de termos</a:t>
            </a:r>
            <a:endParaRPr lang="pt-BR" sz="2102" dirty="0"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439901B-C724-779D-5E24-C5BC6F2175D4}"/>
              </a:ext>
            </a:extLst>
          </p:cNvPr>
          <p:cNvSpPr/>
          <p:nvPr/>
        </p:nvSpPr>
        <p:spPr>
          <a:xfrm>
            <a:off x="495760" y="1747235"/>
            <a:ext cx="2137273" cy="125592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Unidade do Produto </a:t>
            </a:r>
          </a:p>
          <a:p>
            <a:pPr algn="just"/>
            <a:r>
              <a:rPr lang="pt-BR" sz="1200" dirty="0">
                <a:solidFill>
                  <a:schemeClr val="tx1"/>
                </a:solidFill>
              </a:rPr>
              <a:t>Um bem ou serviço (</a:t>
            </a:r>
            <a:r>
              <a:rPr lang="pt-BR" sz="1200" dirty="0">
                <a:solidFill>
                  <a:srgbClr val="0000FF"/>
                </a:solidFill>
              </a:rPr>
              <a:t>produto</a:t>
            </a:r>
            <a:r>
              <a:rPr lang="pt-BR" sz="1200" dirty="0">
                <a:solidFill>
                  <a:schemeClr val="tx1"/>
                </a:solidFill>
              </a:rPr>
              <a:t>) final </a:t>
            </a:r>
            <a:r>
              <a:rPr lang="pt-BR" sz="1200" dirty="0">
                <a:solidFill>
                  <a:srgbClr val="0000FF"/>
                </a:solidFill>
              </a:rPr>
              <a:t>entregue</a:t>
            </a:r>
            <a:r>
              <a:rPr lang="pt-BR" sz="1200" dirty="0">
                <a:solidFill>
                  <a:schemeClr val="tx1"/>
                </a:solidFill>
              </a:rPr>
              <a:t> ao cliente (uma impressora, um extrato de cartão de crédito, etc.).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8BC367-D96E-969E-A102-EAD2BCEE8683}"/>
              </a:ext>
            </a:extLst>
          </p:cNvPr>
          <p:cNvSpPr/>
          <p:nvPr/>
        </p:nvSpPr>
        <p:spPr>
          <a:xfrm>
            <a:off x="3622713" y="1745397"/>
            <a:ext cx="2519190" cy="13899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Defeituoso 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pt-BR" sz="1200" dirty="0">
                <a:solidFill>
                  <a:schemeClr val="tx1"/>
                </a:solidFill>
              </a:rPr>
              <a:t>Uma unidade do produto que apresenta </a:t>
            </a:r>
            <a:r>
              <a:rPr lang="pt-BR" sz="1200" dirty="0">
                <a:solidFill>
                  <a:srgbClr val="C00000"/>
                </a:solidFill>
              </a:rPr>
              <a:t>um</a:t>
            </a:r>
            <a:r>
              <a:rPr lang="pt-BR" sz="1200" dirty="0">
                <a:solidFill>
                  <a:schemeClr val="tx1"/>
                </a:solidFill>
              </a:rPr>
              <a:t> ou </a:t>
            </a:r>
            <a:r>
              <a:rPr lang="pt-BR" sz="1200" dirty="0">
                <a:solidFill>
                  <a:srgbClr val="C00000"/>
                </a:solidFill>
              </a:rPr>
              <a:t>mais</a:t>
            </a:r>
            <a:r>
              <a:rPr lang="pt-BR" sz="1200" dirty="0">
                <a:solidFill>
                  <a:schemeClr val="tx1"/>
                </a:solidFill>
              </a:rPr>
              <a:t> defeitos. (uma impressora que apresenta </a:t>
            </a:r>
            <a:r>
              <a:rPr lang="pt-BR" sz="1200" dirty="0">
                <a:solidFill>
                  <a:srgbClr val="C00000"/>
                </a:solidFill>
              </a:rPr>
              <a:t>1</a:t>
            </a:r>
            <a:r>
              <a:rPr lang="pt-BR" sz="1200" dirty="0">
                <a:solidFill>
                  <a:schemeClr val="tx1"/>
                </a:solidFill>
              </a:rPr>
              <a:t> defeito é classificada da mesma forma que um extrato de cartão de crédito que apresenta </a:t>
            </a:r>
            <a:r>
              <a:rPr lang="pt-BR" sz="1200" dirty="0">
                <a:solidFill>
                  <a:srgbClr val="C00000"/>
                </a:solidFill>
              </a:rPr>
              <a:t>20</a:t>
            </a:r>
            <a:r>
              <a:rPr lang="pt-BR" sz="1200" dirty="0">
                <a:solidFill>
                  <a:schemeClr val="tx1"/>
                </a:solidFill>
              </a:rPr>
              <a:t> defeitos)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FC5FB6A-2D74-C21D-2C10-45F385F99EC9}"/>
              </a:ext>
            </a:extLst>
          </p:cNvPr>
          <p:cNvSpPr/>
          <p:nvPr/>
        </p:nvSpPr>
        <p:spPr>
          <a:xfrm>
            <a:off x="7131645" y="1745397"/>
            <a:ext cx="1873229" cy="1123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Defeito  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Uma </a:t>
            </a:r>
            <a:r>
              <a:rPr lang="pt-BR" sz="1200" dirty="0">
                <a:solidFill>
                  <a:srgbClr val="C00000"/>
                </a:solidFill>
              </a:rPr>
              <a:t>falha</a:t>
            </a:r>
            <a:r>
              <a:rPr lang="pt-BR" sz="1200" dirty="0">
                <a:solidFill>
                  <a:schemeClr val="tx1"/>
                </a:solidFill>
              </a:rPr>
              <a:t> no atendimento de uma necessidade (requisito) do cliente.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C7F6E73-28E8-4237-F6BB-0C21FD136FF7}"/>
              </a:ext>
            </a:extLst>
          </p:cNvPr>
          <p:cNvSpPr/>
          <p:nvPr/>
        </p:nvSpPr>
        <p:spPr>
          <a:xfrm>
            <a:off x="3944957" y="3434225"/>
            <a:ext cx="1874703" cy="11237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Oportunidade</a:t>
            </a:r>
            <a:r>
              <a:rPr lang="pt-BR" sz="12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Todas as </a:t>
            </a:r>
            <a:r>
              <a:rPr lang="pt-BR" sz="1200" dirty="0">
                <a:solidFill>
                  <a:srgbClr val="0000FF"/>
                </a:solidFill>
              </a:rPr>
              <a:t>chances</a:t>
            </a:r>
            <a:r>
              <a:rPr lang="pt-BR" sz="1200" dirty="0">
                <a:solidFill>
                  <a:schemeClr val="tx1"/>
                </a:solidFill>
              </a:rPr>
              <a:t> para que um produto ou serviço </a:t>
            </a:r>
            <a:r>
              <a:rPr lang="pt-BR" sz="1200" dirty="0">
                <a:solidFill>
                  <a:srgbClr val="0000FF"/>
                </a:solidFill>
              </a:rPr>
              <a:t>possa</a:t>
            </a:r>
            <a:r>
              <a:rPr lang="pt-BR" sz="1200" dirty="0">
                <a:solidFill>
                  <a:schemeClr val="tx1"/>
                </a:solidFill>
              </a:rPr>
              <a:t> apresentar um defeito.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5A213D-8064-D580-3123-597D89B5531A}"/>
              </a:ext>
            </a:extLst>
          </p:cNvPr>
          <p:cNvSpPr/>
          <p:nvPr/>
        </p:nvSpPr>
        <p:spPr>
          <a:xfrm>
            <a:off x="849770" y="4804418"/>
            <a:ext cx="1731485" cy="11237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Nível Sigma </a:t>
            </a:r>
          </a:p>
          <a:p>
            <a:pPr algn="just"/>
            <a:r>
              <a:rPr lang="pt-BR" sz="1200" dirty="0">
                <a:solidFill>
                  <a:schemeClr val="tx1"/>
                </a:solidFill>
              </a:rPr>
              <a:t>Número de </a:t>
            </a:r>
            <a:r>
              <a:rPr lang="pt-BR" sz="1200" dirty="0">
                <a:solidFill>
                  <a:srgbClr val="C00000"/>
                </a:solidFill>
              </a:rPr>
              <a:t>falhas</a:t>
            </a:r>
            <a:r>
              <a:rPr lang="pt-BR" sz="1200" dirty="0">
                <a:solidFill>
                  <a:schemeClr val="tx1"/>
                </a:solidFill>
              </a:rPr>
              <a:t> ou unidades com </a:t>
            </a:r>
            <a:r>
              <a:rPr lang="pt-BR" sz="1200" dirty="0">
                <a:solidFill>
                  <a:srgbClr val="C00000"/>
                </a:solidFill>
              </a:rPr>
              <a:t>defeito</a:t>
            </a:r>
            <a:r>
              <a:rPr lang="pt-BR" sz="1200" dirty="0">
                <a:solidFill>
                  <a:schemeClr val="tx1"/>
                </a:solidFill>
              </a:rPr>
              <a:t> por </a:t>
            </a:r>
            <a:r>
              <a:rPr lang="pt-BR" sz="1200" u="sng" dirty="0">
                <a:solidFill>
                  <a:schemeClr val="tx1"/>
                </a:solidFill>
              </a:rPr>
              <a:t>um milhão</a:t>
            </a:r>
            <a:r>
              <a:rPr lang="pt-BR" sz="1200" dirty="0">
                <a:solidFill>
                  <a:schemeClr val="tx1"/>
                </a:solidFill>
              </a:rPr>
              <a:t> de oportunidades.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6C17AC9-5921-D7CA-E926-213EDD24CFEB}"/>
              </a:ext>
            </a:extLst>
          </p:cNvPr>
          <p:cNvSpPr/>
          <p:nvPr/>
        </p:nvSpPr>
        <p:spPr>
          <a:xfrm>
            <a:off x="4111127" y="4807518"/>
            <a:ext cx="1542361" cy="112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DPMO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Defeito por um </a:t>
            </a:r>
            <a:r>
              <a:rPr lang="pt-BR" sz="1200" dirty="0">
                <a:solidFill>
                  <a:srgbClr val="0000FF"/>
                </a:solidFill>
              </a:rPr>
              <a:t>Milhão</a:t>
            </a:r>
            <a:r>
              <a:rPr lang="pt-BR" sz="1200" dirty="0">
                <a:solidFill>
                  <a:schemeClr val="tx1"/>
                </a:solidFill>
              </a:rPr>
              <a:t> de Oportunidades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02E284D-380A-E1E4-18C8-F9A04E9D90A6}"/>
              </a:ext>
            </a:extLst>
          </p:cNvPr>
          <p:cNvSpPr/>
          <p:nvPr/>
        </p:nvSpPr>
        <p:spPr>
          <a:xfrm>
            <a:off x="7312302" y="4798911"/>
            <a:ext cx="1542361" cy="11237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Nível Seis Sigma  </a:t>
            </a:r>
            <a:r>
              <a:rPr lang="pt-BR" sz="1200" dirty="0">
                <a:solidFill>
                  <a:schemeClr val="tx1"/>
                </a:solidFill>
              </a:rPr>
              <a:t>Frequência de </a:t>
            </a:r>
            <a:r>
              <a:rPr lang="pt-BR" sz="1200" dirty="0">
                <a:solidFill>
                  <a:srgbClr val="0000FF"/>
                </a:solidFill>
              </a:rPr>
              <a:t>3,4 defeitos</a:t>
            </a:r>
            <a:r>
              <a:rPr lang="pt-BR" sz="1200" dirty="0">
                <a:solidFill>
                  <a:schemeClr val="tx1"/>
                </a:solidFill>
              </a:rPr>
              <a:t> por um </a:t>
            </a:r>
            <a:r>
              <a:rPr lang="pt-BR" sz="1200" dirty="0">
                <a:solidFill>
                  <a:srgbClr val="0000FF"/>
                </a:solidFill>
              </a:rPr>
              <a:t>milhão</a:t>
            </a:r>
            <a:r>
              <a:rPr lang="pt-BR" sz="1200" dirty="0">
                <a:solidFill>
                  <a:schemeClr val="tx1"/>
                </a:solidFill>
              </a:rPr>
              <a:t> de oportunidades </a:t>
            </a:r>
          </a:p>
        </p:txBody>
      </p:sp>
      <p:sp>
        <p:nvSpPr>
          <p:cNvPr id="11" name="Estrela: 16 Pontas 10">
            <a:extLst>
              <a:ext uri="{FF2B5EF4-FFF2-40B4-BE49-F238E27FC236}">
                <a16:creationId xmlns:a16="http://schemas.microsoft.com/office/drawing/2014/main" id="{0DD20E0D-2B02-38A4-5B98-DAE3DCCFB9EC}"/>
              </a:ext>
            </a:extLst>
          </p:cNvPr>
          <p:cNvSpPr/>
          <p:nvPr/>
        </p:nvSpPr>
        <p:spPr>
          <a:xfrm>
            <a:off x="6654189" y="3036208"/>
            <a:ext cx="2379642" cy="1663550"/>
          </a:xfrm>
          <a:prstGeom prst="star16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A maioria dos processos opera entre </a:t>
            </a:r>
            <a:r>
              <a:rPr lang="pt-BR" sz="1400" b="1" dirty="0">
                <a:solidFill>
                  <a:srgbClr val="C00000"/>
                </a:solidFill>
                <a:latin typeface="Calibri" panose="020F0502020204030204" pitchFamily="34" charset="0"/>
              </a:rPr>
              <a:t>2</a:t>
            </a:r>
            <a:r>
              <a:rPr lang="pt-BR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 a </a:t>
            </a:r>
            <a:r>
              <a:rPr lang="pt-BR" sz="1400" b="1" dirty="0">
                <a:solidFill>
                  <a:srgbClr val="C00000"/>
                </a:solidFill>
                <a:latin typeface="Calibri" panose="020F0502020204030204" pitchFamily="34" charset="0"/>
              </a:rPr>
              <a:t>3</a:t>
            </a:r>
            <a:r>
              <a:rPr lang="pt-BR" sz="1400" b="1" dirty="0">
                <a:solidFill>
                  <a:schemeClr val="tx1"/>
                </a:solidFill>
                <a:latin typeface="Calibri" panose="020F0502020204030204" pitchFamily="34" charset="0"/>
              </a:rPr>
              <a:t> sigma! </a:t>
            </a:r>
          </a:p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2ACF16-40E3-16C1-393C-BBB40FCFCC96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7198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&#10;&#10;O conteúdo gerado por IA pode estar incorreto.">
            <a:extLst>
              <a:ext uri="{FF2B5EF4-FFF2-40B4-BE49-F238E27FC236}">
                <a16:creationId xmlns:a16="http://schemas.microsoft.com/office/drawing/2014/main" id="{5F9B4514-D15C-23A8-8AE2-00559F3DA4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882436" y="106595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Cálculo do nível Sigma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15045" y="1759833"/>
            <a:ext cx="2565370" cy="78521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686440">
              <a:defRPr/>
            </a:pP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106 impressoras 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(de um total de 850) apresentaram defeitos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1390227" y="1397938"/>
            <a:ext cx="2571423" cy="3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eaLnBrk="0" hangingPunct="0">
              <a:defRPr sz="2800" b="1" i="1" cap="small" baseline="0">
                <a:solidFill>
                  <a:srgbClr val="2F2F91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pt-BR" sz="1802" dirty="0">
                <a:latin typeface="Calibri" panose="020F0502020204030204" pitchFamily="34" charset="0"/>
              </a:rPr>
              <a:t>Defeituosos (Produtos)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8388492-CF6E-A350-BFA6-8B77159FFB06}"/>
              </a:ext>
            </a:extLst>
          </p:cNvPr>
          <p:cNvGrpSpPr/>
          <p:nvPr/>
        </p:nvGrpSpPr>
        <p:grpSpPr>
          <a:xfrm>
            <a:off x="4097604" y="1453987"/>
            <a:ext cx="3470000" cy="614584"/>
            <a:chOff x="4097604" y="599118"/>
            <a:chExt cx="3470000" cy="614584"/>
          </a:xfrm>
        </p:grpSpPr>
        <p:sp>
          <p:nvSpPr>
            <p:cNvPr id="27" name="Rectangle 26"/>
            <p:cNvSpPr/>
            <p:nvPr/>
          </p:nvSpPr>
          <p:spPr>
            <a:xfrm>
              <a:off x="4097604" y="599118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10150" y="750533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24632" y="628748"/>
              <a:ext cx="2946663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Número de Defeituosos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3889" y="736227"/>
              <a:ext cx="3103715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____________________________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76118" y="895397"/>
              <a:ext cx="3014439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Total de Unidades do Produto Avaliadas</a:t>
              </a:r>
            </a:p>
          </p:txBody>
        </p:sp>
      </p:grp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1415047" y="3393556"/>
            <a:ext cx="2545711" cy="78521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686440">
              <a:defRPr/>
            </a:pP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110 defeitos 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em 850 impressoras avaliadas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(106 defeituosos)</a:t>
            </a:r>
          </a:p>
        </p:txBody>
      </p:sp>
      <p:sp>
        <p:nvSpPr>
          <p:cNvPr id="50" name="CaixaDeTexto 5"/>
          <p:cNvSpPr txBox="1">
            <a:spLocks noChangeArrowheads="1"/>
          </p:cNvSpPr>
          <p:nvPr/>
        </p:nvSpPr>
        <p:spPr bwMode="auto">
          <a:xfrm>
            <a:off x="1390226" y="3042679"/>
            <a:ext cx="2417331" cy="3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eaLnBrk="0" hangingPunct="0">
              <a:defRPr sz="2800" b="1" i="1" cap="small" baseline="0">
                <a:solidFill>
                  <a:srgbClr val="2F2F91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pt-BR" sz="1802" dirty="0">
                <a:latin typeface="Calibri" panose="020F0502020204030204" pitchFamily="34" charset="0"/>
              </a:rPr>
              <a:t>Defeitos por Unidade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27238B-117D-2B7C-AFCB-59CA83858443}"/>
              </a:ext>
            </a:extLst>
          </p:cNvPr>
          <p:cNvGrpSpPr/>
          <p:nvPr/>
        </p:nvGrpSpPr>
        <p:grpSpPr>
          <a:xfrm>
            <a:off x="4097604" y="2944489"/>
            <a:ext cx="3470000" cy="614584"/>
            <a:chOff x="4097604" y="2089620"/>
            <a:chExt cx="3470000" cy="614584"/>
          </a:xfrm>
        </p:grpSpPr>
        <p:sp>
          <p:nvSpPr>
            <p:cNvPr id="51" name="Rectangle 50"/>
            <p:cNvSpPr/>
            <p:nvPr/>
          </p:nvSpPr>
          <p:spPr>
            <a:xfrm>
              <a:off x="4097604" y="2089620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10150" y="2241035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24632" y="2119250"/>
              <a:ext cx="2946663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Número de Defeitos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63889" y="2226729"/>
              <a:ext cx="3103715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____________________________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76118" y="2385899"/>
              <a:ext cx="3014439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Total de Unidades do Produto Avaliadas</a:t>
              </a:r>
            </a:p>
          </p:txBody>
        </p:sp>
      </p:grpSp>
      <p:sp>
        <p:nvSpPr>
          <p:cNvPr id="62" name="CaixaDeTexto 5"/>
          <p:cNvSpPr txBox="1">
            <a:spLocks noChangeArrowheads="1"/>
          </p:cNvSpPr>
          <p:nvPr/>
        </p:nvSpPr>
        <p:spPr bwMode="auto">
          <a:xfrm>
            <a:off x="1390228" y="4424992"/>
            <a:ext cx="2677361" cy="3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eaLnBrk="0" hangingPunct="0">
              <a:defRPr sz="2800" b="1" i="1" cap="small" baseline="0">
                <a:solidFill>
                  <a:srgbClr val="2F2F91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pt-BR" sz="1802" dirty="0">
                <a:latin typeface="Calibri" panose="020F0502020204030204" pitchFamily="34" charset="0"/>
              </a:rPr>
              <a:t>Defeitos por Oportunidade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B43FDD-F1F0-545E-FC35-5160EC1CD048}"/>
              </a:ext>
            </a:extLst>
          </p:cNvPr>
          <p:cNvGrpSpPr/>
          <p:nvPr/>
        </p:nvGrpSpPr>
        <p:grpSpPr>
          <a:xfrm>
            <a:off x="4097604" y="4481041"/>
            <a:ext cx="3666988" cy="614584"/>
            <a:chOff x="4097604" y="3626172"/>
            <a:chExt cx="3666988" cy="614584"/>
          </a:xfrm>
        </p:grpSpPr>
        <p:sp>
          <p:nvSpPr>
            <p:cNvPr id="63" name="Rectangle 62"/>
            <p:cNvSpPr/>
            <p:nvPr/>
          </p:nvSpPr>
          <p:spPr>
            <a:xfrm>
              <a:off x="4097604" y="3626172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10150" y="3777587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24632" y="3655801"/>
              <a:ext cx="2946663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Número de Defeitos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63889" y="3763280"/>
              <a:ext cx="3103715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____________________________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76117" y="3922450"/>
              <a:ext cx="3288475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T. Unid. Prod. Av. x Nº de Oport. de Defeitos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50B1906-53E4-F7DF-1DD6-5B08FB82F9AE}"/>
              </a:ext>
            </a:extLst>
          </p:cNvPr>
          <p:cNvGrpSpPr/>
          <p:nvPr/>
        </p:nvGrpSpPr>
        <p:grpSpPr>
          <a:xfrm>
            <a:off x="4097605" y="2156082"/>
            <a:ext cx="3460367" cy="614584"/>
            <a:chOff x="4097604" y="1301213"/>
            <a:chExt cx="3460367" cy="614584"/>
          </a:xfrm>
        </p:grpSpPr>
        <p:sp>
          <p:nvSpPr>
            <p:cNvPr id="44" name="Rectangle 43"/>
            <p:cNvSpPr/>
            <p:nvPr/>
          </p:nvSpPr>
          <p:spPr>
            <a:xfrm>
              <a:off x="4097604" y="1301213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381364" y="1452628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83519" y="1330843"/>
              <a:ext cx="467511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106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735102" y="1438322"/>
              <a:ext cx="612806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88424" y="1597492"/>
              <a:ext cx="496765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850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75662" y="1452628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45942" y="1452628"/>
              <a:ext cx="640297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0,1247  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40558" y="1452628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10838" y="1452628"/>
              <a:ext cx="790439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12,47 % 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DD48579-1346-740E-EA4B-CE9FAC04A13B}"/>
              </a:ext>
            </a:extLst>
          </p:cNvPr>
          <p:cNvGrpSpPr/>
          <p:nvPr/>
        </p:nvGrpSpPr>
        <p:grpSpPr>
          <a:xfrm>
            <a:off x="4097605" y="3645224"/>
            <a:ext cx="3460367" cy="614584"/>
            <a:chOff x="4097604" y="2790355"/>
            <a:chExt cx="3460367" cy="614584"/>
          </a:xfrm>
        </p:grpSpPr>
        <p:sp>
          <p:nvSpPr>
            <p:cNvPr id="77" name="Rectangle 76"/>
            <p:cNvSpPr/>
            <p:nvPr/>
          </p:nvSpPr>
          <p:spPr>
            <a:xfrm>
              <a:off x="4097604" y="2790355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381364" y="2941770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783519" y="2819985"/>
              <a:ext cx="467511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110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735102" y="2927464"/>
              <a:ext cx="612806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88424" y="3086634"/>
              <a:ext cx="496765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850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275662" y="2941770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45942" y="2941770"/>
              <a:ext cx="640297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0,1294 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40558" y="2941770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410838" y="2941770"/>
              <a:ext cx="790439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12,94 % </a:t>
              </a:r>
            </a:p>
          </p:txBody>
        </p:sp>
      </p:grp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1415047" y="4809862"/>
            <a:ext cx="2545711" cy="1016176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686440">
              <a:defRPr/>
            </a:pP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110 defeitos 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em 850 impressoras avaliadas (30 oportunidades de defeitos por impressora)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D03279F-F30B-92D1-712F-F9261A575E0D}"/>
              </a:ext>
            </a:extLst>
          </p:cNvPr>
          <p:cNvGrpSpPr/>
          <p:nvPr/>
        </p:nvGrpSpPr>
        <p:grpSpPr>
          <a:xfrm>
            <a:off x="4097605" y="5193189"/>
            <a:ext cx="3460367" cy="614584"/>
            <a:chOff x="4097604" y="4338320"/>
            <a:chExt cx="3460367" cy="614584"/>
          </a:xfrm>
        </p:grpSpPr>
        <p:sp>
          <p:nvSpPr>
            <p:cNvPr id="87" name="Rectangle 86"/>
            <p:cNvSpPr/>
            <p:nvPr/>
          </p:nvSpPr>
          <p:spPr>
            <a:xfrm>
              <a:off x="4097604" y="4338320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81364" y="4489735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876366" y="4367950"/>
              <a:ext cx="467511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110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735102" y="4475429"/>
              <a:ext cx="814618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31288" y="4634599"/>
              <a:ext cx="764867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850 x 30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413266" y="4489735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04915" y="4489735"/>
              <a:ext cx="842587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0,00431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73047" y="4489735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2378" y="4489735"/>
              <a:ext cx="1170679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4.310 DPMO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5641953" y="5611181"/>
            <a:ext cx="2177189" cy="248240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76200" dir="2700000" algn="tl" rotWithShape="0">
              <a:prstClr val="black">
                <a:alpha val="80000"/>
              </a:prstClr>
            </a:outerShdw>
          </a:effectLst>
        </p:spPr>
        <p:txBody>
          <a:bodyPr wrap="square" lIns="68644" tIns="34322" rIns="68644" bIns="34322">
            <a:noAutofit/>
          </a:bodyPr>
          <a:lstStyle/>
          <a:p>
            <a:pPr algn="ctr"/>
            <a:r>
              <a:rPr lang="x-none" sz="1051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rPr>
              <a:t>(Milhão de Oportunidades – 4,1 Sigma)</a:t>
            </a:r>
          </a:p>
        </p:txBody>
      </p:sp>
    </p:spTree>
    <p:extLst>
      <p:ext uri="{BB962C8B-B14F-4D97-AF65-F5344CB8AC3E}">
        <p14:creationId xmlns:p14="http://schemas.microsoft.com/office/powerpoint/2010/main" val="2927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49" grpId="0" animBg="1"/>
      <p:bldP spid="50" grpId="0"/>
      <p:bldP spid="62" grpId="0"/>
      <p:bldP spid="86" grpId="0" animBg="1"/>
      <p:bldP spid="9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6AB2D8D7-70B9-5771-B7A6-9261F0BB47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0245" y="1382786"/>
            <a:ext cx="6349524" cy="280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pt-BR" sz="1802" dirty="0">
                <a:latin typeface="BankGothic Md BT" charset="0"/>
              </a:rPr>
              <a:t>Tabela de Conversão Escala Sigma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80" y="1731028"/>
            <a:ext cx="5406466" cy="415109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2D499AE-CAF2-9109-A10E-5FBB1D821D35}"/>
              </a:ext>
            </a:extLst>
          </p:cNvPr>
          <p:cNvSpPr txBox="1">
            <a:spLocks/>
          </p:cNvSpPr>
          <p:nvPr/>
        </p:nvSpPr>
        <p:spPr bwMode="auto">
          <a:xfrm>
            <a:off x="882436" y="106595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Cálculo do nível Sigma</a:t>
            </a:r>
          </a:p>
        </p:txBody>
      </p:sp>
    </p:spTree>
    <p:extLst>
      <p:ext uri="{BB962C8B-B14F-4D97-AF65-F5344CB8AC3E}">
        <p14:creationId xmlns:p14="http://schemas.microsoft.com/office/powerpoint/2010/main" val="265667346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A7C5102B-9376-E80F-2851-822376C9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5" r="5187" b="-1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Como </a:t>
            </a:r>
            <a:r>
              <a:rPr lang="en-US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alcançar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defTabSz="457200">
              <a:spcBef>
                <a:spcPct val="20000"/>
              </a:spcBef>
            </a:pPr>
            <a:r>
              <a:rPr lang="en-US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resultados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com o </a:t>
            </a:r>
          </a:p>
          <a:p>
            <a:pPr defTabSz="457200">
              <a:spcBef>
                <a:spcPct val="20000"/>
              </a:spcBef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Six Sigma?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3C1C7F-AF5D-9A87-7241-65B4CC23FD1E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93923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1FF88095-B72D-49BC-26A6-213A405F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3" y="1894902"/>
            <a:ext cx="7561943" cy="377802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Começando a </a:t>
            </a:r>
            <a:r>
              <a:rPr lang="pt-BR" sz="2800" b="1" dirty="0">
                <a:solidFill>
                  <a:srgbClr val="0000FF"/>
                </a:solidFill>
              </a:rPr>
              <a:t>jornada de mudança cultural</a:t>
            </a:r>
            <a:r>
              <a:rPr lang="pt-BR" sz="2800" dirty="0"/>
              <a:t> com a conscientização de toda a organização.</a:t>
            </a:r>
          </a:p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Obtendo </a:t>
            </a:r>
            <a:r>
              <a:rPr lang="pt-BR" sz="2800" b="1" dirty="0">
                <a:solidFill>
                  <a:srgbClr val="0000FF"/>
                </a:solidFill>
              </a:rPr>
              <a:t>patrocínio</a:t>
            </a:r>
            <a:r>
              <a:rPr lang="pt-BR" sz="2800" dirty="0"/>
              <a:t> da alta direção.</a:t>
            </a:r>
          </a:p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Gerando </a:t>
            </a:r>
            <a:r>
              <a:rPr lang="pt-BR" sz="2800" b="1" dirty="0">
                <a:solidFill>
                  <a:srgbClr val="0000FF"/>
                </a:solidFill>
              </a:rPr>
              <a:t>compromisso de longo prazo</a:t>
            </a:r>
            <a:r>
              <a:rPr lang="pt-BR" sz="2800" dirty="0"/>
              <a:t>.</a:t>
            </a:r>
          </a:p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Incorporando o conceito da </a:t>
            </a:r>
            <a:r>
              <a:rPr lang="pt-BR" sz="2800" b="1" dirty="0">
                <a:solidFill>
                  <a:srgbClr val="0000FF"/>
                </a:solidFill>
              </a:rPr>
              <a:t>QUALIDADE</a:t>
            </a:r>
            <a:r>
              <a:rPr lang="pt-BR" sz="2800" dirty="0"/>
              <a:t> como fator decisivo para a </a:t>
            </a:r>
            <a:r>
              <a:rPr lang="pt-BR" sz="2800" b="1" dirty="0">
                <a:solidFill>
                  <a:srgbClr val="0000FF"/>
                </a:solidFill>
              </a:rPr>
              <a:t>lucratividade e sustentabilidade do negócio</a:t>
            </a:r>
            <a:r>
              <a:rPr lang="pt-BR" sz="2800" dirty="0"/>
              <a:t>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637082" y="212710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Como alcançar resultados com o Six Sigma? </a:t>
            </a:r>
          </a:p>
        </p:txBody>
      </p:sp>
    </p:spTree>
    <p:extLst>
      <p:ext uri="{BB962C8B-B14F-4D97-AF65-F5344CB8AC3E}">
        <p14:creationId xmlns:p14="http://schemas.microsoft.com/office/powerpoint/2010/main" val="32174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FFA59B0D-F276-32D4-6F94-EB9D57CE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943" y="2126607"/>
            <a:ext cx="8396605" cy="35779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Ouvindo as necessidades dos </a:t>
            </a:r>
            <a:r>
              <a:rPr lang="pt-BR" sz="2400" b="1" dirty="0">
                <a:solidFill>
                  <a:srgbClr val="0000FF"/>
                </a:solidFill>
              </a:rPr>
              <a:t>clientes </a:t>
            </a:r>
            <a:r>
              <a:rPr lang="pt-BR" sz="2400" dirty="0"/>
              <a:t>(</a:t>
            </a:r>
            <a:r>
              <a:rPr lang="pt-BR" sz="2400" i="1" dirty="0"/>
              <a:t>Voice </a:t>
            </a:r>
            <a:r>
              <a:rPr lang="pt-BR" sz="2400" i="1" dirty="0" err="1"/>
              <a:t>Of</a:t>
            </a:r>
            <a:r>
              <a:rPr lang="pt-BR" sz="2400" i="1" dirty="0"/>
              <a:t> </a:t>
            </a:r>
            <a:r>
              <a:rPr lang="pt-BR" sz="2400" i="1" dirty="0" err="1"/>
              <a:t>Costumer</a:t>
            </a:r>
            <a:r>
              <a:rPr lang="pt-BR" sz="2400" i="1" dirty="0"/>
              <a:t> - VOC</a:t>
            </a:r>
            <a:r>
              <a:rPr lang="pt-BR" sz="2400" dirty="0"/>
              <a:t>)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Traduzindo as </a:t>
            </a:r>
            <a:r>
              <a:rPr lang="pt-BR" sz="2400" b="1" dirty="0">
                <a:solidFill>
                  <a:srgbClr val="0000FF"/>
                </a:solidFill>
              </a:rPr>
              <a:t>necessidades</a:t>
            </a:r>
            <a:r>
              <a:rPr lang="pt-BR" sz="2400" dirty="0">
                <a:solidFill>
                  <a:srgbClr val="0000FF"/>
                </a:solidFill>
              </a:rPr>
              <a:t> </a:t>
            </a:r>
            <a:r>
              <a:rPr lang="pt-BR" sz="2400" dirty="0"/>
              <a:t>dos clientes em </a:t>
            </a:r>
            <a:r>
              <a:rPr lang="pt-BR" sz="2400" b="1" dirty="0">
                <a:solidFill>
                  <a:srgbClr val="0000FF"/>
                </a:solidFill>
              </a:rPr>
              <a:t>especificações</a:t>
            </a:r>
            <a:r>
              <a:rPr lang="pt-BR" sz="2400" dirty="0">
                <a:solidFill>
                  <a:srgbClr val="0000FF"/>
                </a:solidFill>
              </a:rPr>
              <a:t> </a:t>
            </a:r>
            <a:r>
              <a:rPr lang="pt-BR" sz="2400" dirty="0"/>
              <a:t>dos produtos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Considerando o não atendimento dos requisitos como </a:t>
            </a:r>
            <a:r>
              <a:rPr lang="pt-BR" sz="2400" b="1" dirty="0">
                <a:solidFill>
                  <a:srgbClr val="0000FF"/>
                </a:solidFill>
              </a:rPr>
              <a:t>defeitos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rgbClr val="0000FF"/>
                </a:solidFill>
              </a:rPr>
              <a:t>Identificando e priorizando</a:t>
            </a:r>
            <a:r>
              <a:rPr lang="pt-BR" sz="2400" dirty="0"/>
              <a:t> os focos de defeitos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Implementando </a:t>
            </a:r>
            <a:r>
              <a:rPr lang="pt-BR" sz="2400" b="1" dirty="0">
                <a:solidFill>
                  <a:srgbClr val="0000FF"/>
                </a:solidFill>
              </a:rPr>
              <a:t>projetos</a:t>
            </a:r>
            <a:r>
              <a:rPr lang="pt-BR" sz="2400" dirty="0"/>
              <a:t> para reduzir ou eliminar os defeitos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03F036F-56F4-86F7-276C-D9A36C827FDE}"/>
              </a:ext>
            </a:extLst>
          </p:cNvPr>
          <p:cNvSpPr txBox="1">
            <a:spLocks/>
          </p:cNvSpPr>
          <p:nvPr/>
        </p:nvSpPr>
        <p:spPr bwMode="auto">
          <a:xfrm>
            <a:off x="637082" y="212710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Como alcançar resultados com o Six Sigma? </a:t>
            </a:r>
          </a:p>
        </p:txBody>
      </p:sp>
    </p:spTree>
    <p:extLst>
      <p:ext uri="{BB962C8B-B14F-4D97-AF65-F5344CB8AC3E}">
        <p14:creationId xmlns:p14="http://schemas.microsoft.com/office/powerpoint/2010/main" val="28004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61312633-EED6-8FF3-EC79-9E65CF3EE2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003979" name="Picture 11"/>
          <p:cNvPicPr>
            <a:picLocks noChangeAspect="1" noChangeArrowheads="1"/>
          </p:cNvPicPr>
          <p:nvPr/>
        </p:nvPicPr>
        <p:blipFill>
          <a:blip r:embed="rId3" cstate="email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95" y="1658095"/>
            <a:ext cx="3388081" cy="338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03980" name="Text Box 12"/>
          <p:cNvSpPr txBox="1">
            <a:spLocks noChangeArrowheads="1"/>
          </p:cNvSpPr>
          <p:nvPr/>
        </p:nvSpPr>
        <p:spPr bwMode="auto">
          <a:xfrm>
            <a:off x="5611187" y="1964369"/>
            <a:ext cx="1853137" cy="461921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com precisão o escopo do projeto</a:t>
            </a:r>
          </a:p>
        </p:txBody>
      </p:sp>
      <p:sp>
        <p:nvSpPr>
          <p:cNvPr id="2003981" name="Text Box 13"/>
          <p:cNvSpPr txBox="1">
            <a:spLocks noChangeArrowheads="1"/>
          </p:cNvSpPr>
          <p:nvPr/>
        </p:nvSpPr>
        <p:spPr bwMode="auto">
          <a:xfrm>
            <a:off x="5974663" y="3392058"/>
            <a:ext cx="1853136" cy="46192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 a localização ou foco do problema</a:t>
            </a:r>
          </a:p>
        </p:txBody>
      </p:sp>
      <p:sp>
        <p:nvSpPr>
          <p:cNvPr id="2003982" name="Text Box 14"/>
          <p:cNvSpPr txBox="1">
            <a:spLocks noChangeArrowheads="1"/>
          </p:cNvSpPr>
          <p:nvPr/>
        </p:nvSpPr>
        <p:spPr bwMode="auto">
          <a:xfrm>
            <a:off x="3666288" y="4851924"/>
            <a:ext cx="1853137" cy="461921"/>
          </a:xfrm>
          <a:prstGeom prst="rect">
            <a:avLst/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 as causas de cada problema prioritário</a:t>
            </a:r>
          </a:p>
        </p:txBody>
      </p:sp>
      <p:sp>
        <p:nvSpPr>
          <p:cNvPr id="2003983" name="Text Box 15"/>
          <p:cNvSpPr txBox="1">
            <a:spLocks noChangeArrowheads="1"/>
          </p:cNvSpPr>
          <p:nvPr/>
        </p:nvSpPr>
        <p:spPr bwMode="auto">
          <a:xfrm>
            <a:off x="1272107" y="3315786"/>
            <a:ext cx="1853136" cy="831510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Propor, avaliar e implementar soluções para cada problema prioritário</a:t>
            </a:r>
          </a:p>
        </p:txBody>
      </p:sp>
      <p:sp>
        <p:nvSpPr>
          <p:cNvPr id="2003984" name="Text Box 16"/>
          <p:cNvSpPr txBox="1">
            <a:spLocks noChangeArrowheads="1"/>
          </p:cNvSpPr>
          <p:nvPr/>
        </p:nvSpPr>
        <p:spPr bwMode="auto">
          <a:xfrm>
            <a:off x="1487811" y="1748664"/>
            <a:ext cx="1853137" cy="64671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Garantir que o alcance da meta seja mantido a longo prazo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20579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0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0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0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3980" grpId="0" animBg="1"/>
      <p:bldP spid="2003981" grpId="0" animBg="1"/>
      <p:bldP spid="2003982" grpId="0" animBg="1"/>
      <p:bldP spid="2003983" grpId="0" animBg="1"/>
      <p:bldP spid="20039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9173F061-0D9E-60B6-471C-E19CD7BF2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AC62B99-B4E6-00BC-1719-79E5E5679EE9}"/>
              </a:ext>
            </a:extLst>
          </p:cNvPr>
          <p:cNvGrpSpPr/>
          <p:nvPr/>
        </p:nvGrpSpPr>
        <p:grpSpPr>
          <a:xfrm>
            <a:off x="3436285" y="1429282"/>
            <a:ext cx="1621941" cy="576848"/>
            <a:chOff x="3436284" y="574413"/>
            <a:chExt cx="1621941" cy="576848"/>
          </a:xfrm>
        </p:grpSpPr>
        <p:sp>
          <p:nvSpPr>
            <p:cNvPr id="41" name="Rectangle 3"/>
            <p:cNvSpPr>
              <a:spLocks noChangeArrowheads="1"/>
            </p:cNvSpPr>
            <p:nvPr/>
          </p:nvSpPr>
          <p:spPr bwMode="auto">
            <a:xfrm>
              <a:off x="3436284" y="574413"/>
              <a:ext cx="1621941" cy="54104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0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3473451" y="628041"/>
              <a:ext cx="156831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4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DEFINE: definir o escopo do projeto.</a:t>
              </a:r>
            </a:p>
          </p:txBody>
        </p:sp>
      </p:grpSp>
      <p:sp>
        <p:nvSpPr>
          <p:cNvPr id="47" name="AutoShape 10"/>
          <p:cNvSpPr>
            <a:spLocks noChangeArrowheads="1"/>
          </p:cNvSpPr>
          <p:nvPr/>
        </p:nvSpPr>
        <p:spPr bwMode="auto">
          <a:xfrm>
            <a:off x="4085776" y="2023954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48" name="AutoShape 11"/>
          <p:cNvSpPr>
            <a:spLocks noChangeArrowheads="1"/>
          </p:cNvSpPr>
          <p:nvPr/>
        </p:nvSpPr>
        <p:spPr bwMode="auto">
          <a:xfrm>
            <a:off x="4085776" y="294992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4085776" y="386279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50" name="AutoShape 13"/>
          <p:cNvSpPr>
            <a:spLocks noChangeArrowheads="1"/>
          </p:cNvSpPr>
          <p:nvPr/>
        </p:nvSpPr>
        <p:spPr bwMode="auto">
          <a:xfrm>
            <a:off x="4085776" y="4755393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0F5DA8-994D-C800-7ABA-235F0A1BD9E3}"/>
              </a:ext>
            </a:extLst>
          </p:cNvPr>
          <p:cNvGrpSpPr/>
          <p:nvPr/>
        </p:nvGrpSpPr>
        <p:grpSpPr>
          <a:xfrm>
            <a:off x="3436284" y="2364788"/>
            <a:ext cx="1625516" cy="541044"/>
            <a:chOff x="3436284" y="1509919"/>
            <a:chExt cx="1625516" cy="541044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3439859" y="1509919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Text Box 15"/>
            <p:cNvSpPr txBox="1">
              <a:spLocks noChangeArrowheads="1"/>
            </p:cNvSpPr>
            <p:nvPr/>
          </p:nvSpPr>
          <p:spPr bwMode="auto">
            <a:xfrm>
              <a:off x="3436284" y="1590956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Validar a importância do projeto.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C08B51D-A332-772F-FB99-BA2A421DD591}"/>
              </a:ext>
            </a:extLst>
          </p:cNvPr>
          <p:cNvGrpSpPr/>
          <p:nvPr/>
        </p:nvGrpSpPr>
        <p:grpSpPr>
          <a:xfrm>
            <a:off x="3436285" y="3283610"/>
            <a:ext cx="1623133" cy="541044"/>
            <a:chOff x="3436284" y="2428741"/>
            <a:chExt cx="1623133" cy="541044"/>
          </a:xfrm>
        </p:grpSpPr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3436284" y="2428741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Text Box 16"/>
            <p:cNvSpPr txBox="1">
              <a:spLocks noChangeArrowheads="1"/>
            </p:cNvSpPr>
            <p:nvPr/>
          </p:nvSpPr>
          <p:spPr bwMode="auto">
            <a:xfrm>
              <a:off x="3491104" y="2509778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Constituir a equipe responsável do projeto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A744C82-AEA1-085F-FF30-FD48A2B30813}"/>
              </a:ext>
            </a:extLst>
          </p:cNvPr>
          <p:cNvGrpSpPr/>
          <p:nvPr/>
        </p:nvGrpSpPr>
        <p:grpSpPr>
          <a:xfrm>
            <a:off x="3436285" y="4185748"/>
            <a:ext cx="1621941" cy="541044"/>
            <a:chOff x="3436284" y="3330879"/>
            <a:chExt cx="1621941" cy="541044"/>
          </a:xfrm>
        </p:grpSpPr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3436284" y="3330879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 Box 17"/>
            <p:cNvSpPr txBox="1">
              <a:spLocks noChangeArrowheads="1"/>
            </p:cNvSpPr>
            <p:nvPr/>
          </p:nvSpPr>
          <p:spPr bwMode="auto">
            <a:xfrm>
              <a:off x="3436284" y="3428600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Elaborar o                    </a:t>
              </a:r>
              <a:r>
                <a:rPr lang="pt-BR" sz="1100" b="1" i="1" kern="0">
                  <a:solidFill>
                    <a:sysClr val="windowText" lastClr="000000"/>
                  </a:solidFill>
                </a:rPr>
                <a:t>Project Charter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D8440B5-2A6D-9FF6-0060-F735CC34313B}"/>
              </a:ext>
            </a:extLst>
          </p:cNvPr>
          <p:cNvGrpSpPr/>
          <p:nvPr/>
        </p:nvGrpSpPr>
        <p:grpSpPr>
          <a:xfrm>
            <a:off x="3382656" y="5085503"/>
            <a:ext cx="1730388" cy="619231"/>
            <a:chOff x="3382656" y="4230633"/>
            <a:chExt cx="1730388" cy="619231"/>
          </a:xfrm>
        </p:grpSpPr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3436284" y="4230633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3382656" y="4249700"/>
              <a:ext cx="1730388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Voz do Cliente: identificar as principais necessidades dos clientes</a:t>
              </a:r>
            </a:p>
          </p:txBody>
        </p:sp>
      </p:grpSp>
      <p:grpSp>
        <p:nvGrpSpPr>
          <p:cNvPr id="55" name="Group 21"/>
          <p:cNvGrpSpPr>
            <a:grpSpLocks/>
          </p:cNvGrpSpPr>
          <p:nvPr/>
        </p:nvGrpSpPr>
        <p:grpSpPr bwMode="auto">
          <a:xfrm>
            <a:off x="5382375" y="4959179"/>
            <a:ext cx="747214" cy="686435"/>
            <a:chOff x="3766" y="3294"/>
            <a:chExt cx="627" cy="576"/>
          </a:xfrm>
        </p:grpSpPr>
        <p:sp>
          <p:nvSpPr>
            <p:cNvPr id="56" name="Oval 19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pt-BR" sz="13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 Box 20"/>
            <p:cNvSpPr txBox="1">
              <a:spLocks noChangeArrowheads="1"/>
            </p:cNvSpPr>
            <p:nvPr/>
          </p:nvSpPr>
          <p:spPr bwMode="auto">
            <a:xfrm>
              <a:off x="3766" y="3475"/>
              <a:ext cx="6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201" b="1" kern="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</a:t>
              </a:r>
              <a:endParaRPr lang="pt-BR" sz="12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8" name="AutoShape 22"/>
          <p:cNvSpPr>
            <a:spLocks noChangeArrowheads="1"/>
          </p:cNvSpPr>
          <p:nvPr/>
        </p:nvSpPr>
        <p:spPr bwMode="auto">
          <a:xfrm rot="16200000">
            <a:off x="5135688" y="5227317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>
              <a:defRPr/>
            </a:pPr>
            <a:r>
              <a:rPr lang="en-US" sz="2703" b="1" kern="0" dirty="0">
                <a:solidFill>
                  <a:srgbClr val="0000FF"/>
                </a:solidFill>
              </a:rPr>
              <a:t>DEFINE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5CD3E15-F5E8-7A78-F537-01C0B12AC3AB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210252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8" grpId="0" animBg="1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09E403A7-D0B8-0807-8C82-2C063BFF83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8420C8E-4C02-8A32-E16B-3826395B5410}"/>
              </a:ext>
            </a:extLst>
          </p:cNvPr>
          <p:cNvGrpSpPr/>
          <p:nvPr/>
        </p:nvGrpSpPr>
        <p:grpSpPr>
          <a:xfrm>
            <a:off x="3436285" y="1571098"/>
            <a:ext cx="1621941" cy="600164"/>
            <a:chOff x="3436284" y="716229"/>
            <a:chExt cx="1621941" cy="600164"/>
          </a:xfrm>
        </p:grpSpPr>
        <p:sp>
          <p:nvSpPr>
            <p:cNvPr id="59" name="Rectangle 3"/>
            <p:cNvSpPr>
              <a:spLocks noChangeArrowheads="1"/>
            </p:cNvSpPr>
            <p:nvPr/>
          </p:nvSpPr>
          <p:spPr bwMode="auto">
            <a:xfrm>
              <a:off x="3436284" y="716229"/>
              <a:ext cx="1621941" cy="5410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en-US" sz="10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 Box 4"/>
            <p:cNvSpPr txBox="1">
              <a:spLocks noChangeArrowheads="1"/>
            </p:cNvSpPr>
            <p:nvPr/>
          </p:nvSpPr>
          <p:spPr bwMode="auto">
            <a:xfrm>
              <a:off x="3436284" y="716229"/>
              <a:ext cx="1568313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MEASURE: determinar a localização ou foco do problema.</a:t>
              </a:r>
            </a:p>
          </p:txBody>
        </p:sp>
      </p:grpSp>
      <p:sp>
        <p:nvSpPr>
          <p:cNvPr id="61" name="AutoShape 6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62" name="Group 15"/>
          <p:cNvGrpSpPr>
            <a:grpSpLocks/>
          </p:cNvGrpSpPr>
          <p:nvPr/>
        </p:nvGrpSpPr>
        <p:grpSpPr bwMode="auto">
          <a:xfrm>
            <a:off x="3436285" y="3968853"/>
            <a:ext cx="1621941" cy="541044"/>
            <a:chOff x="1930" y="2568"/>
            <a:chExt cx="1361" cy="454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1930" y="2568"/>
              <a:ext cx="1361" cy="45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1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1972" y="2694"/>
              <a:ext cx="1316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Usar dados existentes.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BB86B0-A3C8-1872-DEBA-5F11C15F3F29}"/>
              </a:ext>
            </a:extLst>
          </p:cNvPr>
          <p:cNvGrpSpPr/>
          <p:nvPr/>
        </p:nvGrpSpPr>
        <p:grpSpPr>
          <a:xfrm>
            <a:off x="3436285" y="2489920"/>
            <a:ext cx="1568313" cy="1135717"/>
            <a:chOff x="3436284" y="1635050"/>
            <a:chExt cx="1568313" cy="1135717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auto">
            <a:xfrm>
              <a:off x="3599551" y="1635050"/>
              <a:ext cx="1226288" cy="1135717"/>
            </a:xfrm>
            <a:prstGeom prst="flowChartDecision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pt-BR" sz="13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Text Box 9"/>
            <p:cNvSpPr txBox="1">
              <a:spLocks noChangeArrowheads="1"/>
            </p:cNvSpPr>
            <p:nvPr/>
          </p:nvSpPr>
          <p:spPr bwMode="auto">
            <a:xfrm>
              <a:off x="3436284" y="1905573"/>
              <a:ext cx="1568313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Os dados                            existentes são confiáveis?</a:t>
              </a:r>
            </a:p>
          </p:txBody>
        </p:sp>
      </p:grpSp>
      <p:sp>
        <p:nvSpPr>
          <p:cNvPr id="68" name="AutoShape 11"/>
          <p:cNvSpPr>
            <a:spLocks noChangeArrowheads="1"/>
          </p:cNvSpPr>
          <p:nvPr/>
        </p:nvSpPr>
        <p:spPr bwMode="auto">
          <a:xfrm rot="5400000">
            <a:off x="3314728" y="2891532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69" name="Text Box 12"/>
          <p:cNvSpPr txBox="1">
            <a:spLocks noChangeArrowheads="1"/>
          </p:cNvSpPr>
          <p:nvPr/>
        </p:nvSpPr>
        <p:spPr bwMode="auto">
          <a:xfrm>
            <a:off x="3242613" y="2656089"/>
            <a:ext cx="476412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6440">
              <a:defRPr/>
            </a:pPr>
            <a:r>
              <a:rPr lang="pt-BR" sz="1201" kern="0" dirty="0">
                <a:solidFill>
                  <a:sysClr val="windowText" lastClr="000000"/>
                </a:solidFill>
              </a:rPr>
              <a:t>NÃO</a:t>
            </a:r>
          </a:p>
        </p:txBody>
      </p:sp>
      <p:sp>
        <p:nvSpPr>
          <p:cNvPr id="70" name="AutoShape 13"/>
          <p:cNvSpPr>
            <a:spLocks noChangeArrowheads="1"/>
          </p:cNvSpPr>
          <p:nvPr/>
        </p:nvSpPr>
        <p:spPr bwMode="auto">
          <a:xfrm>
            <a:off x="4104844" y="365304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auto">
          <a:xfrm>
            <a:off x="3744941" y="3661388"/>
            <a:ext cx="425116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6440">
              <a:defRPr/>
            </a:pPr>
            <a:r>
              <a:rPr lang="pt-BR" sz="1201" kern="0">
                <a:solidFill>
                  <a:sysClr val="windowText" lastClr="000000"/>
                </a:solidFill>
              </a:rPr>
              <a:t>SIM</a:t>
            </a:r>
          </a:p>
        </p:txBody>
      </p:sp>
      <p:sp>
        <p:nvSpPr>
          <p:cNvPr id="72" name="AutoShape 16"/>
          <p:cNvSpPr>
            <a:spLocks noChangeArrowheads="1"/>
          </p:cNvSpPr>
          <p:nvPr/>
        </p:nvSpPr>
        <p:spPr bwMode="auto">
          <a:xfrm>
            <a:off x="4085776" y="4552800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5137A24-538E-05C1-1D6B-B11F04E2620E}"/>
              </a:ext>
            </a:extLst>
          </p:cNvPr>
          <p:cNvGrpSpPr/>
          <p:nvPr/>
        </p:nvGrpSpPr>
        <p:grpSpPr>
          <a:xfrm>
            <a:off x="3436285" y="4868607"/>
            <a:ext cx="1621941" cy="541044"/>
            <a:chOff x="3436284" y="4013738"/>
            <a:chExt cx="1621941" cy="541044"/>
          </a:xfrm>
        </p:grpSpPr>
        <p:sp>
          <p:nvSpPr>
            <p:cNvPr id="73" name="Rectangle 18"/>
            <p:cNvSpPr>
              <a:spLocks noChangeArrowheads="1"/>
            </p:cNvSpPr>
            <p:nvPr/>
          </p:nvSpPr>
          <p:spPr bwMode="auto">
            <a:xfrm>
              <a:off x="3436284" y="4013738"/>
              <a:ext cx="1621941" cy="5410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en-US" sz="10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Text Box 19"/>
            <p:cNvSpPr txBox="1">
              <a:spLocks noChangeArrowheads="1"/>
            </p:cNvSpPr>
            <p:nvPr/>
          </p:nvSpPr>
          <p:spPr bwMode="auto">
            <a:xfrm>
              <a:off x="3486337" y="4087625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Identificar os problemas prioritários.</a:t>
              </a:r>
            </a:p>
          </p:txBody>
        </p:sp>
      </p:grpSp>
      <p:grpSp>
        <p:nvGrpSpPr>
          <p:cNvPr id="75" name="Group 20"/>
          <p:cNvGrpSpPr>
            <a:grpSpLocks/>
          </p:cNvGrpSpPr>
          <p:nvPr/>
        </p:nvGrpSpPr>
        <p:grpSpPr bwMode="auto">
          <a:xfrm>
            <a:off x="1598642" y="2760442"/>
            <a:ext cx="1621941" cy="541044"/>
            <a:chOff x="1930" y="2568"/>
            <a:chExt cx="1361" cy="454"/>
          </a:xfrm>
        </p:grpSpPr>
        <p:sp>
          <p:nvSpPr>
            <p:cNvPr id="76" name="Rectangle 21"/>
            <p:cNvSpPr>
              <a:spLocks noChangeArrowheads="1"/>
            </p:cNvSpPr>
            <p:nvPr/>
          </p:nvSpPr>
          <p:spPr bwMode="auto">
            <a:xfrm>
              <a:off x="1930" y="2568"/>
              <a:ext cx="1361" cy="45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1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Text Box 22"/>
            <p:cNvSpPr txBox="1">
              <a:spLocks noChangeArrowheads="1"/>
            </p:cNvSpPr>
            <p:nvPr/>
          </p:nvSpPr>
          <p:spPr bwMode="auto">
            <a:xfrm>
              <a:off x="1940" y="2694"/>
              <a:ext cx="1316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Coletar novos dados</a:t>
              </a:r>
            </a:p>
          </p:txBody>
        </p:sp>
      </p:grpSp>
      <p:sp>
        <p:nvSpPr>
          <p:cNvPr id="78" name="AutoShape 23"/>
          <p:cNvSpPr>
            <a:spLocks noChangeArrowheads="1"/>
          </p:cNvSpPr>
          <p:nvPr/>
        </p:nvSpPr>
        <p:spPr bwMode="auto">
          <a:xfrm rot="16200000">
            <a:off x="5136880" y="4999698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79" name="Group 26"/>
          <p:cNvGrpSpPr>
            <a:grpSpLocks/>
          </p:cNvGrpSpPr>
          <p:nvPr/>
        </p:nvGrpSpPr>
        <p:grpSpPr bwMode="auto">
          <a:xfrm>
            <a:off x="5372841" y="4887675"/>
            <a:ext cx="1730388" cy="541044"/>
            <a:chOff x="3605" y="3249"/>
            <a:chExt cx="1452" cy="454"/>
          </a:xfrm>
        </p:grpSpPr>
        <p:sp>
          <p:nvSpPr>
            <p:cNvPr id="80" name="Rectangle 24"/>
            <p:cNvSpPr>
              <a:spLocks noChangeArrowheads="1"/>
            </p:cNvSpPr>
            <p:nvPr/>
          </p:nvSpPr>
          <p:spPr bwMode="auto">
            <a:xfrm>
              <a:off x="3643" y="3249"/>
              <a:ext cx="1361" cy="45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1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Text Box 25"/>
            <p:cNvSpPr txBox="1">
              <a:spLocks noChangeArrowheads="1"/>
            </p:cNvSpPr>
            <p:nvPr/>
          </p:nvSpPr>
          <p:spPr bwMode="auto">
            <a:xfrm>
              <a:off x="3605" y="3294"/>
              <a:ext cx="1452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Estabelecer a meta de cada problema prioritário.</a:t>
              </a:r>
            </a:p>
          </p:txBody>
        </p:sp>
      </p:grpSp>
      <p:grpSp>
        <p:nvGrpSpPr>
          <p:cNvPr id="82" name="Group 27"/>
          <p:cNvGrpSpPr>
            <a:grpSpLocks/>
          </p:cNvGrpSpPr>
          <p:nvPr/>
        </p:nvGrpSpPr>
        <p:grpSpPr bwMode="auto">
          <a:xfrm>
            <a:off x="5795910" y="3841339"/>
            <a:ext cx="769857" cy="686435"/>
            <a:chOff x="3766" y="3294"/>
            <a:chExt cx="646" cy="576"/>
          </a:xfrm>
        </p:grpSpPr>
        <p:sp>
          <p:nvSpPr>
            <p:cNvPr id="83" name="Oval 28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A5002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pt-BR" sz="13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Text Box 29"/>
            <p:cNvSpPr txBox="1">
              <a:spLocks noChangeArrowheads="1"/>
            </p:cNvSpPr>
            <p:nvPr/>
          </p:nvSpPr>
          <p:spPr bwMode="auto">
            <a:xfrm>
              <a:off x="3766" y="3475"/>
              <a:ext cx="646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4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Analyse</a:t>
              </a:r>
            </a:p>
          </p:txBody>
        </p:sp>
      </p:grpSp>
      <p:sp>
        <p:nvSpPr>
          <p:cNvPr id="85" name="AutoShape 30"/>
          <p:cNvSpPr>
            <a:spLocks noChangeArrowheads="1"/>
          </p:cNvSpPr>
          <p:nvPr/>
        </p:nvSpPr>
        <p:spPr bwMode="auto">
          <a:xfrm rot="10800000">
            <a:off x="6085495" y="4543266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86" name="Rectangle 31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MEASURE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D410CAB-C035-9616-9441-288D7DD02C10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17194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8" grpId="0" animBg="1"/>
      <p:bldP spid="69" grpId="0"/>
      <p:bldP spid="70" grpId="0" animBg="1"/>
      <p:bldP spid="71" grpId="0"/>
      <p:bldP spid="72" grpId="0" animBg="1"/>
      <p:bldP spid="78" grpId="0" animBg="1"/>
      <p:bldP spid="85" grpId="0" animBg="1"/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9CDB76B-9241-193F-BAC3-03A6A79D1B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" y="-2580"/>
            <a:ext cx="9144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AC6C66B-6EEE-0D9C-E140-D30FCAE0EC1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28641" y="2233608"/>
            <a:ext cx="6486721" cy="339642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O que é Six Sigma?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História do Six Sigma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Definições de termos utilizados no Six Sigma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Como alcançar resultados com o Six Sigma?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Priorização de focos de defeitos e projetos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Metodologia DMAIC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Benefícios do Six Sigma – Melhoria Contínua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C5E935-AE82-D551-4CF2-8E91911BE359}"/>
              </a:ext>
            </a:extLst>
          </p:cNvPr>
          <p:cNvSpPr/>
          <p:nvPr/>
        </p:nvSpPr>
        <p:spPr>
          <a:xfrm>
            <a:off x="1328641" y="904803"/>
            <a:ext cx="26869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Six Sigma (</a:t>
            </a:r>
            <a:r>
              <a:rPr lang="pt-B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Ϭ)</a:t>
            </a:r>
            <a:endParaRPr lang="pt-BR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D6DA83D0-2B9A-9877-3729-CD60121894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21FDDD8-F535-6B04-B994-1C30FEDCC267}"/>
              </a:ext>
            </a:extLst>
          </p:cNvPr>
          <p:cNvGrpSpPr/>
          <p:nvPr/>
        </p:nvGrpSpPr>
        <p:grpSpPr>
          <a:xfrm>
            <a:off x="3436285" y="2510179"/>
            <a:ext cx="1621941" cy="625191"/>
            <a:chOff x="3436284" y="1655309"/>
            <a:chExt cx="1621941" cy="625191"/>
          </a:xfrm>
        </p:grpSpPr>
        <p:sp>
          <p:nvSpPr>
            <p:cNvPr id="1992708" name="Rectangle 4"/>
            <p:cNvSpPr>
              <a:spLocks noChangeArrowheads="1"/>
            </p:cNvSpPr>
            <p:nvPr/>
          </p:nvSpPr>
          <p:spPr bwMode="auto">
            <a:xfrm>
              <a:off x="3436284" y="1655309"/>
              <a:ext cx="1621941" cy="594672"/>
            </a:xfrm>
            <a:prstGeom prst="rect">
              <a:avLst/>
            </a:prstGeom>
            <a:solidFill>
              <a:srgbClr val="E3BEC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09" name="Text Box 5"/>
            <p:cNvSpPr txBox="1">
              <a:spLocks noChangeArrowheads="1"/>
            </p:cNvSpPr>
            <p:nvPr/>
          </p:nvSpPr>
          <p:spPr bwMode="auto">
            <a:xfrm>
              <a:off x="3436284" y="1680336"/>
              <a:ext cx="1568313" cy="600164"/>
            </a:xfrm>
            <a:prstGeom prst="rect">
              <a:avLst/>
            </a:prstGeom>
            <a:solidFill>
              <a:srgbClr val="E3BEC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Analisar o processo gerador do problema prioritário.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6CE714A-6B13-C264-4525-32035C769018}"/>
              </a:ext>
            </a:extLst>
          </p:cNvPr>
          <p:cNvGrpSpPr/>
          <p:nvPr/>
        </p:nvGrpSpPr>
        <p:grpSpPr>
          <a:xfrm>
            <a:off x="3436285" y="1538048"/>
            <a:ext cx="1621941" cy="646331"/>
            <a:chOff x="3436284" y="683178"/>
            <a:chExt cx="1621941" cy="646331"/>
          </a:xfrm>
        </p:grpSpPr>
        <p:sp>
          <p:nvSpPr>
            <p:cNvPr id="1992710" name="Rectangle 6"/>
            <p:cNvSpPr>
              <a:spLocks noChangeArrowheads="1"/>
            </p:cNvSpPr>
            <p:nvPr/>
          </p:nvSpPr>
          <p:spPr bwMode="auto">
            <a:xfrm>
              <a:off x="3436284" y="716229"/>
              <a:ext cx="1621941" cy="541044"/>
            </a:xfrm>
            <a:prstGeom prst="rect">
              <a:avLst/>
            </a:prstGeom>
            <a:solidFill>
              <a:srgbClr val="99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11" name="Text Box 7"/>
            <p:cNvSpPr txBox="1">
              <a:spLocks noChangeArrowheads="1"/>
            </p:cNvSpPr>
            <p:nvPr/>
          </p:nvSpPr>
          <p:spPr bwMode="auto">
            <a:xfrm>
              <a:off x="3436284" y="683178"/>
              <a:ext cx="156831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ANALYSE: determinar as causas de cada problema prioritário.</a:t>
              </a:r>
            </a:p>
          </p:txBody>
        </p:sp>
      </p:grpSp>
      <p:sp>
        <p:nvSpPr>
          <p:cNvPr id="1992712" name="AutoShape 8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2713" name="AutoShape 9"/>
          <p:cNvSpPr>
            <a:spLocks noChangeArrowheads="1"/>
          </p:cNvSpPr>
          <p:nvPr/>
        </p:nvSpPr>
        <p:spPr bwMode="auto">
          <a:xfrm>
            <a:off x="4111994" y="3158479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896F79F-8CBF-7E22-B8D4-2885878509B9}"/>
              </a:ext>
            </a:extLst>
          </p:cNvPr>
          <p:cNvGrpSpPr/>
          <p:nvPr/>
        </p:nvGrpSpPr>
        <p:grpSpPr>
          <a:xfrm>
            <a:off x="3436285" y="3518380"/>
            <a:ext cx="1621941" cy="625190"/>
            <a:chOff x="3436284" y="2663511"/>
            <a:chExt cx="1621941" cy="625190"/>
          </a:xfrm>
        </p:grpSpPr>
        <p:sp>
          <p:nvSpPr>
            <p:cNvPr id="1992714" name="Rectangle 10"/>
            <p:cNvSpPr>
              <a:spLocks noChangeArrowheads="1"/>
            </p:cNvSpPr>
            <p:nvPr/>
          </p:nvSpPr>
          <p:spPr bwMode="auto">
            <a:xfrm>
              <a:off x="3436284" y="2663511"/>
              <a:ext cx="1621941" cy="594672"/>
            </a:xfrm>
            <a:prstGeom prst="rect">
              <a:avLst/>
            </a:prstGeom>
            <a:solidFill>
              <a:srgbClr val="E3BEC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15" name="Text Box 11"/>
            <p:cNvSpPr txBox="1">
              <a:spLocks noChangeArrowheads="1"/>
            </p:cNvSpPr>
            <p:nvPr/>
          </p:nvSpPr>
          <p:spPr bwMode="auto">
            <a:xfrm>
              <a:off x="3436284" y="2688537"/>
              <a:ext cx="1568313" cy="600164"/>
            </a:xfrm>
            <a:prstGeom prst="rect">
              <a:avLst/>
            </a:prstGeom>
            <a:solidFill>
              <a:srgbClr val="E3BEC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Identificar e priorizar as causas potenciais do problema prioritário.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E7562FE-8C10-F8D3-F959-6FF68198A96C}"/>
              </a:ext>
            </a:extLst>
          </p:cNvPr>
          <p:cNvGrpSpPr/>
          <p:nvPr/>
        </p:nvGrpSpPr>
        <p:grpSpPr>
          <a:xfrm>
            <a:off x="3436285" y="4509897"/>
            <a:ext cx="1621941" cy="625190"/>
            <a:chOff x="3436284" y="3655028"/>
            <a:chExt cx="1621941" cy="625190"/>
          </a:xfrm>
        </p:grpSpPr>
        <p:sp>
          <p:nvSpPr>
            <p:cNvPr id="1992716" name="Rectangle 12"/>
            <p:cNvSpPr>
              <a:spLocks noChangeArrowheads="1"/>
            </p:cNvSpPr>
            <p:nvPr/>
          </p:nvSpPr>
          <p:spPr bwMode="auto">
            <a:xfrm>
              <a:off x="3436284" y="3655028"/>
              <a:ext cx="1621941" cy="594672"/>
            </a:xfrm>
            <a:prstGeom prst="rect">
              <a:avLst/>
            </a:prstGeom>
            <a:solidFill>
              <a:srgbClr val="E3BEC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17" name="Text Box 13"/>
            <p:cNvSpPr txBox="1">
              <a:spLocks noChangeArrowheads="1"/>
            </p:cNvSpPr>
            <p:nvPr/>
          </p:nvSpPr>
          <p:spPr bwMode="auto">
            <a:xfrm>
              <a:off x="3436284" y="3680054"/>
              <a:ext cx="1568313" cy="600164"/>
            </a:xfrm>
            <a:prstGeom prst="rect">
              <a:avLst/>
            </a:prstGeom>
            <a:solidFill>
              <a:srgbClr val="E3BEC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Quantificar a importância das causas potenciais prioritárias.</a:t>
              </a:r>
            </a:p>
          </p:txBody>
        </p:sp>
      </p:grpSp>
      <p:sp>
        <p:nvSpPr>
          <p:cNvPr id="1992718" name="AutoShape 14"/>
          <p:cNvSpPr>
            <a:spLocks noChangeArrowheads="1"/>
          </p:cNvSpPr>
          <p:nvPr/>
        </p:nvSpPr>
        <p:spPr bwMode="auto">
          <a:xfrm>
            <a:off x="4104844" y="4149996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2719" name="AutoShape 15"/>
          <p:cNvSpPr>
            <a:spLocks noChangeArrowheads="1"/>
          </p:cNvSpPr>
          <p:nvPr/>
        </p:nvSpPr>
        <p:spPr bwMode="auto">
          <a:xfrm rot="16200000">
            <a:off x="5159523" y="4667205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1992724" name="Group 20"/>
          <p:cNvGrpSpPr>
            <a:grpSpLocks/>
          </p:cNvGrpSpPr>
          <p:nvPr/>
        </p:nvGrpSpPr>
        <p:grpSpPr bwMode="auto">
          <a:xfrm>
            <a:off x="5437197" y="4472954"/>
            <a:ext cx="790116" cy="686435"/>
            <a:chOff x="3659" y="3036"/>
            <a:chExt cx="663" cy="576"/>
          </a:xfrm>
        </p:grpSpPr>
        <p:sp>
          <p:nvSpPr>
            <p:cNvPr id="1992721" name="Oval 17"/>
            <p:cNvSpPr>
              <a:spLocks noChangeArrowheads="1"/>
            </p:cNvSpPr>
            <p:nvPr/>
          </p:nvSpPr>
          <p:spPr bwMode="auto">
            <a:xfrm>
              <a:off x="3672" y="3036"/>
              <a:ext cx="576" cy="57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400"/>
            </a:p>
          </p:txBody>
        </p:sp>
        <p:sp>
          <p:nvSpPr>
            <p:cNvPr id="1992722" name="Text Box 18"/>
            <p:cNvSpPr txBox="1">
              <a:spLocks noChangeArrowheads="1"/>
            </p:cNvSpPr>
            <p:nvPr/>
          </p:nvSpPr>
          <p:spPr bwMode="auto">
            <a:xfrm>
              <a:off x="3659" y="3203"/>
              <a:ext cx="66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66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pt-BR" sz="1400">
                  <a:solidFill>
                    <a:schemeClr val="bg1"/>
                  </a:solidFill>
                </a:rPr>
                <a:t>Improve</a:t>
              </a:r>
            </a:p>
          </p:txBody>
        </p:sp>
      </p:grpSp>
      <p:sp>
        <p:nvSpPr>
          <p:cNvPr id="1992725" name="Rectangle 21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ANALYSE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DE66A2-6AEC-D4A1-9450-93A2CBA0D98D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4172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9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9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2712" grpId="0" animBg="1"/>
      <p:bldP spid="1992713" grpId="0" animBg="1"/>
      <p:bldP spid="1992718" grpId="0" animBg="1"/>
      <p:bldP spid="1992719" grpId="0" animBg="1"/>
      <p:bldP spid="19927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4BA68110-9617-7A42-C3BB-11D0CDD0F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10E9790-E35D-8D83-2A38-36376A6809F6}"/>
              </a:ext>
            </a:extLst>
          </p:cNvPr>
          <p:cNvGrpSpPr/>
          <p:nvPr/>
        </p:nvGrpSpPr>
        <p:grpSpPr>
          <a:xfrm>
            <a:off x="3436284" y="2510178"/>
            <a:ext cx="1730388" cy="594672"/>
            <a:chOff x="3436284" y="1655309"/>
            <a:chExt cx="1730388" cy="594672"/>
          </a:xfrm>
        </p:grpSpPr>
        <p:sp>
          <p:nvSpPr>
            <p:cNvPr id="1993734" name="Rectangle 6"/>
            <p:cNvSpPr>
              <a:spLocks noChangeArrowheads="1"/>
            </p:cNvSpPr>
            <p:nvPr/>
          </p:nvSpPr>
          <p:spPr bwMode="auto">
            <a:xfrm>
              <a:off x="3436284" y="1655309"/>
              <a:ext cx="1730388" cy="59467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35" name="Text Box 7"/>
            <p:cNvSpPr txBox="1">
              <a:spLocks noChangeArrowheads="1"/>
            </p:cNvSpPr>
            <p:nvPr/>
          </p:nvSpPr>
          <p:spPr bwMode="auto">
            <a:xfrm>
              <a:off x="3491104" y="1763757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Identificar soluções prioritárias.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D3943A2-F049-2FDE-9C9F-4D7562F70383}"/>
              </a:ext>
            </a:extLst>
          </p:cNvPr>
          <p:cNvGrpSpPr/>
          <p:nvPr/>
        </p:nvGrpSpPr>
        <p:grpSpPr>
          <a:xfrm>
            <a:off x="3286640" y="1571099"/>
            <a:ext cx="1891272" cy="610889"/>
            <a:chOff x="3286640" y="716229"/>
            <a:chExt cx="1891272" cy="610889"/>
          </a:xfrm>
        </p:grpSpPr>
        <p:sp>
          <p:nvSpPr>
            <p:cNvPr id="1993732" name="Text Box 4"/>
            <p:cNvSpPr txBox="1">
              <a:spLocks noChangeArrowheads="1"/>
            </p:cNvSpPr>
            <p:nvPr/>
          </p:nvSpPr>
          <p:spPr bwMode="auto">
            <a:xfrm>
              <a:off x="3436284" y="716229"/>
              <a:ext cx="1568313" cy="577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pt-BR" sz="1051">
                  <a:solidFill>
                    <a:schemeClr val="bg1"/>
                  </a:solidFill>
                </a:rPr>
                <a:t>ANALYSE: determinar as causas de cada problema prioritário.</a:t>
              </a:r>
            </a:p>
          </p:txBody>
        </p:sp>
        <p:sp>
          <p:nvSpPr>
            <p:cNvPr id="1993736" name="Rectangle 8"/>
            <p:cNvSpPr>
              <a:spLocks noChangeArrowheads="1"/>
            </p:cNvSpPr>
            <p:nvPr/>
          </p:nvSpPr>
          <p:spPr bwMode="auto">
            <a:xfrm>
              <a:off x="3382656" y="716229"/>
              <a:ext cx="1730388" cy="541044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37" name="Text Box 9"/>
            <p:cNvSpPr txBox="1">
              <a:spLocks noChangeArrowheads="1"/>
            </p:cNvSpPr>
            <p:nvPr/>
          </p:nvSpPr>
          <p:spPr bwMode="auto">
            <a:xfrm>
              <a:off x="3286640" y="726954"/>
              <a:ext cx="1891272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IMPROVE: propor, avaliar e implementar soluções para cada problema prioritário.</a:t>
              </a:r>
            </a:p>
          </p:txBody>
        </p:sp>
      </p:grpSp>
      <p:sp>
        <p:nvSpPr>
          <p:cNvPr id="1993738" name="AutoShape 10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1993739" name="Group 11"/>
          <p:cNvGrpSpPr>
            <a:grpSpLocks/>
          </p:cNvGrpSpPr>
          <p:nvPr/>
        </p:nvGrpSpPr>
        <p:grpSpPr bwMode="auto">
          <a:xfrm>
            <a:off x="5699378" y="3661388"/>
            <a:ext cx="735296" cy="686435"/>
            <a:chOff x="3636" y="3036"/>
            <a:chExt cx="617" cy="576"/>
          </a:xfrm>
        </p:grpSpPr>
        <p:sp>
          <p:nvSpPr>
            <p:cNvPr id="1993740" name="Oval 12"/>
            <p:cNvSpPr>
              <a:spLocks noChangeArrowheads="1"/>
            </p:cNvSpPr>
            <p:nvPr/>
          </p:nvSpPr>
          <p:spPr bwMode="auto">
            <a:xfrm>
              <a:off x="3672" y="3036"/>
              <a:ext cx="576" cy="576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3741" name="Text Box 13"/>
            <p:cNvSpPr txBox="1">
              <a:spLocks noChangeArrowheads="1"/>
            </p:cNvSpPr>
            <p:nvPr/>
          </p:nvSpPr>
          <p:spPr bwMode="auto">
            <a:xfrm>
              <a:off x="3636" y="3203"/>
              <a:ext cx="617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66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</a:t>
              </a:r>
              <a:endPara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BB1F998-9135-6527-060E-B53DBAD68870}"/>
              </a:ext>
            </a:extLst>
          </p:cNvPr>
          <p:cNvGrpSpPr/>
          <p:nvPr/>
        </p:nvGrpSpPr>
        <p:grpSpPr>
          <a:xfrm>
            <a:off x="3426750" y="3482628"/>
            <a:ext cx="1730388" cy="609698"/>
            <a:chOff x="3426750" y="2627759"/>
            <a:chExt cx="1730388" cy="609698"/>
          </a:xfrm>
        </p:grpSpPr>
        <p:sp>
          <p:nvSpPr>
            <p:cNvPr id="1993742" name="Rectangle 14"/>
            <p:cNvSpPr>
              <a:spLocks noChangeArrowheads="1"/>
            </p:cNvSpPr>
            <p:nvPr/>
          </p:nvSpPr>
          <p:spPr bwMode="auto">
            <a:xfrm>
              <a:off x="3426750" y="2627759"/>
              <a:ext cx="1730388" cy="59467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43" name="Text Box 15"/>
            <p:cNvSpPr txBox="1">
              <a:spLocks noChangeArrowheads="1"/>
            </p:cNvSpPr>
            <p:nvPr/>
          </p:nvSpPr>
          <p:spPr bwMode="auto">
            <a:xfrm>
              <a:off x="3481570" y="2637293"/>
              <a:ext cx="1568313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Testar em pequena escala as soluções prioritárias.</a:t>
              </a:r>
            </a:p>
          </p:txBody>
        </p:sp>
      </p:grpSp>
      <p:sp>
        <p:nvSpPr>
          <p:cNvPr id="1993744" name="AutoShape 16"/>
          <p:cNvSpPr>
            <a:spLocks noChangeArrowheads="1"/>
          </p:cNvSpPr>
          <p:nvPr/>
        </p:nvSpPr>
        <p:spPr bwMode="auto">
          <a:xfrm>
            <a:off x="4104844" y="3138219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45" name="AutoShape 17"/>
          <p:cNvSpPr>
            <a:spLocks noChangeArrowheads="1"/>
          </p:cNvSpPr>
          <p:nvPr/>
        </p:nvSpPr>
        <p:spPr bwMode="auto">
          <a:xfrm>
            <a:off x="4121528" y="4121394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D3CB012-5C12-90E8-DBF6-793DBEE26730}"/>
              </a:ext>
            </a:extLst>
          </p:cNvPr>
          <p:cNvGrpSpPr/>
          <p:nvPr/>
        </p:nvGrpSpPr>
        <p:grpSpPr>
          <a:xfrm>
            <a:off x="3472037" y="4455078"/>
            <a:ext cx="1568313" cy="1135716"/>
            <a:chOff x="3472036" y="3600209"/>
            <a:chExt cx="1568313" cy="1135716"/>
          </a:xfrm>
        </p:grpSpPr>
        <p:sp>
          <p:nvSpPr>
            <p:cNvPr id="1993747" name="AutoShape 19"/>
            <p:cNvSpPr>
              <a:spLocks noChangeArrowheads="1"/>
            </p:cNvSpPr>
            <p:nvPr/>
          </p:nvSpPr>
          <p:spPr bwMode="auto">
            <a:xfrm>
              <a:off x="3635302" y="3600209"/>
              <a:ext cx="1226288" cy="1135716"/>
            </a:xfrm>
            <a:prstGeom prst="flowChartDecision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3748" name="Text Box 20"/>
            <p:cNvSpPr txBox="1">
              <a:spLocks noChangeArrowheads="1"/>
            </p:cNvSpPr>
            <p:nvPr/>
          </p:nvSpPr>
          <p:spPr bwMode="auto">
            <a:xfrm>
              <a:off x="3472036" y="4020888"/>
              <a:ext cx="156831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Meta alcançada?</a:t>
              </a:r>
            </a:p>
          </p:txBody>
        </p:sp>
      </p:grpSp>
      <p:sp>
        <p:nvSpPr>
          <p:cNvPr id="1993749" name="AutoShape 21"/>
          <p:cNvSpPr>
            <a:spLocks noChangeArrowheads="1"/>
          </p:cNvSpPr>
          <p:nvPr/>
        </p:nvSpPr>
        <p:spPr bwMode="auto">
          <a:xfrm rot="5400000">
            <a:off x="3350481" y="4856690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50" name="Text Box 22"/>
          <p:cNvSpPr txBox="1">
            <a:spLocks noChangeArrowheads="1"/>
          </p:cNvSpPr>
          <p:nvPr/>
        </p:nvSpPr>
        <p:spPr bwMode="auto">
          <a:xfrm>
            <a:off x="3220581" y="4688657"/>
            <a:ext cx="474682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/>
              <a:t>NÃO</a:t>
            </a:r>
          </a:p>
        </p:txBody>
      </p:sp>
      <p:grpSp>
        <p:nvGrpSpPr>
          <p:cNvPr id="1993751" name="Group 23"/>
          <p:cNvGrpSpPr>
            <a:grpSpLocks/>
          </p:cNvGrpSpPr>
          <p:nvPr/>
        </p:nvGrpSpPr>
        <p:grpSpPr bwMode="auto">
          <a:xfrm>
            <a:off x="2527003" y="4671973"/>
            <a:ext cx="746023" cy="686435"/>
            <a:chOff x="3766" y="3294"/>
            <a:chExt cx="626" cy="576"/>
          </a:xfrm>
        </p:grpSpPr>
        <p:sp>
          <p:nvSpPr>
            <p:cNvPr id="1993752" name="Oval 24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3753" name="Text Box 25"/>
            <p:cNvSpPr txBox="1">
              <a:spLocks noChangeArrowheads="1"/>
            </p:cNvSpPr>
            <p:nvPr/>
          </p:nvSpPr>
          <p:spPr bwMode="auto">
            <a:xfrm>
              <a:off x="3766" y="3475"/>
              <a:ext cx="62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</a:t>
              </a:r>
            </a:p>
          </p:txBody>
        </p:sp>
      </p:grpSp>
      <p:sp>
        <p:nvSpPr>
          <p:cNvPr id="1993754" name="AutoShape 26"/>
          <p:cNvSpPr>
            <a:spLocks noChangeArrowheads="1"/>
          </p:cNvSpPr>
          <p:nvPr/>
        </p:nvSpPr>
        <p:spPr bwMode="auto">
          <a:xfrm rot="16200000">
            <a:off x="4945012" y="4857882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55" name="Text Box 27"/>
          <p:cNvSpPr txBox="1">
            <a:spLocks noChangeArrowheads="1"/>
          </p:cNvSpPr>
          <p:nvPr/>
        </p:nvSpPr>
        <p:spPr bwMode="auto">
          <a:xfrm>
            <a:off x="4816305" y="4681507"/>
            <a:ext cx="425116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/>
              <a:t>SIM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C2A5A-E39C-4DEF-386E-01771EF506BF}"/>
              </a:ext>
            </a:extLst>
          </p:cNvPr>
          <p:cNvGrpSpPr/>
          <p:nvPr/>
        </p:nvGrpSpPr>
        <p:grpSpPr>
          <a:xfrm>
            <a:off x="5220300" y="4726791"/>
            <a:ext cx="1784016" cy="609698"/>
            <a:chOff x="5220300" y="3871922"/>
            <a:chExt cx="1784016" cy="609698"/>
          </a:xfrm>
        </p:grpSpPr>
        <p:sp>
          <p:nvSpPr>
            <p:cNvPr id="1993756" name="Rectangle 28"/>
            <p:cNvSpPr>
              <a:spLocks noChangeArrowheads="1"/>
            </p:cNvSpPr>
            <p:nvPr/>
          </p:nvSpPr>
          <p:spPr bwMode="auto">
            <a:xfrm>
              <a:off x="5273928" y="3871922"/>
              <a:ext cx="1730388" cy="59467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57" name="Text Box 29"/>
            <p:cNvSpPr txBox="1">
              <a:spLocks noChangeArrowheads="1"/>
            </p:cNvSpPr>
            <p:nvPr/>
          </p:nvSpPr>
          <p:spPr bwMode="auto">
            <a:xfrm>
              <a:off x="5220300" y="3881456"/>
              <a:ext cx="1784016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Elaborar e executar um plano para implementar as soluções em larga escala.</a:t>
              </a:r>
            </a:p>
          </p:txBody>
        </p:sp>
      </p:grpSp>
      <p:sp>
        <p:nvSpPr>
          <p:cNvPr id="1993758" name="AutoShape 30"/>
          <p:cNvSpPr>
            <a:spLocks noChangeArrowheads="1"/>
          </p:cNvSpPr>
          <p:nvPr/>
        </p:nvSpPr>
        <p:spPr bwMode="auto">
          <a:xfrm rot="10800000">
            <a:off x="5978239" y="4391917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59" name="Rectangle 31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IMPROVE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BA23089-F64C-F49C-9C7E-928B16BA6F2E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14503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9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9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9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9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9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9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9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9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9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9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99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3738" grpId="0" animBg="1"/>
      <p:bldP spid="1993744" grpId="0" animBg="1"/>
      <p:bldP spid="1993745" grpId="0" animBg="1"/>
      <p:bldP spid="1993749" grpId="0" animBg="1"/>
      <p:bldP spid="1993750" grpId="0"/>
      <p:bldP spid="1993754" grpId="0" animBg="1"/>
      <p:bldP spid="1993755" grpId="0"/>
      <p:bldP spid="1993758" grpId="0" animBg="1"/>
      <p:bldP spid="199375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0E7386A9-5B42-D843-5878-32514D10EA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F443606-D460-A114-E611-A8732AFC5F05}"/>
              </a:ext>
            </a:extLst>
          </p:cNvPr>
          <p:cNvGrpSpPr/>
          <p:nvPr/>
        </p:nvGrpSpPr>
        <p:grpSpPr>
          <a:xfrm>
            <a:off x="3436285" y="2510178"/>
            <a:ext cx="1671429" cy="594672"/>
            <a:chOff x="3436284" y="1655309"/>
            <a:chExt cx="1671429" cy="594672"/>
          </a:xfrm>
        </p:grpSpPr>
        <p:sp>
          <p:nvSpPr>
            <p:cNvPr id="1994756" name="Rectangle 4"/>
            <p:cNvSpPr>
              <a:spLocks noChangeArrowheads="1"/>
            </p:cNvSpPr>
            <p:nvPr/>
          </p:nvSpPr>
          <p:spPr bwMode="auto">
            <a:xfrm>
              <a:off x="3436284" y="1655309"/>
              <a:ext cx="1671429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57" name="Text Box 5"/>
            <p:cNvSpPr txBox="1">
              <a:spLocks noChangeArrowheads="1"/>
            </p:cNvSpPr>
            <p:nvPr/>
          </p:nvSpPr>
          <p:spPr bwMode="auto">
            <a:xfrm>
              <a:off x="3491104" y="1763757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Avaliar o alcance da meta em larga escala.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4FD2F97-E861-5B2B-9CAB-4A83D649EA9F}"/>
              </a:ext>
            </a:extLst>
          </p:cNvPr>
          <p:cNvGrpSpPr/>
          <p:nvPr/>
        </p:nvGrpSpPr>
        <p:grpSpPr>
          <a:xfrm>
            <a:off x="3296271" y="1571099"/>
            <a:ext cx="1891272" cy="610889"/>
            <a:chOff x="3296271" y="716229"/>
            <a:chExt cx="1891272" cy="610889"/>
          </a:xfrm>
        </p:grpSpPr>
        <p:sp>
          <p:nvSpPr>
            <p:cNvPr id="1994755" name="Text Box 3"/>
            <p:cNvSpPr txBox="1">
              <a:spLocks noChangeArrowheads="1"/>
            </p:cNvSpPr>
            <p:nvPr/>
          </p:nvSpPr>
          <p:spPr bwMode="auto">
            <a:xfrm>
              <a:off x="3436284" y="716229"/>
              <a:ext cx="1568313" cy="577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pt-BR" sz="1051">
                  <a:solidFill>
                    <a:schemeClr val="bg1"/>
                  </a:solidFill>
                </a:rPr>
                <a:t>ANALYSE: determinar as causas de cada problema prioritário.</a:t>
              </a:r>
            </a:p>
          </p:txBody>
        </p:sp>
        <p:sp>
          <p:nvSpPr>
            <p:cNvPr id="1994758" name="Rectangle 6"/>
            <p:cNvSpPr>
              <a:spLocks noChangeArrowheads="1"/>
            </p:cNvSpPr>
            <p:nvPr/>
          </p:nvSpPr>
          <p:spPr bwMode="auto">
            <a:xfrm>
              <a:off x="3382656" y="716229"/>
              <a:ext cx="1730388" cy="54104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59" name="Text Box 7"/>
            <p:cNvSpPr txBox="1">
              <a:spLocks noChangeArrowheads="1"/>
            </p:cNvSpPr>
            <p:nvPr/>
          </p:nvSpPr>
          <p:spPr bwMode="auto">
            <a:xfrm>
              <a:off x="3296271" y="726954"/>
              <a:ext cx="1891272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CONTROL: garantir que o alcance da meta seja mantido a longo prazo.</a:t>
              </a:r>
            </a:p>
          </p:txBody>
        </p:sp>
      </p:grpSp>
      <p:sp>
        <p:nvSpPr>
          <p:cNvPr id="1994760" name="AutoShape 8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62" name="AutoShape 10"/>
          <p:cNvSpPr>
            <a:spLocks noChangeArrowheads="1"/>
          </p:cNvSpPr>
          <p:nvPr/>
        </p:nvSpPr>
        <p:spPr bwMode="auto">
          <a:xfrm rot="5400000">
            <a:off x="3350481" y="3884240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63" name="Text Box 11"/>
          <p:cNvSpPr txBox="1">
            <a:spLocks noChangeArrowheads="1"/>
          </p:cNvSpPr>
          <p:nvPr/>
        </p:nvSpPr>
        <p:spPr bwMode="auto">
          <a:xfrm>
            <a:off x="3277784" y="3716208"/>
            <a:ext cx="425116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 dirty="0"/>
              <a:t>SIM</a:t>
            </a:r>
          </a:p>
        </p:txBody>
      </p:sp>
      <p:sp>
        <p:nvSpPr>
          <p:cNvPr id="1994764" name="AutoShape 12"/>
          <p:cNvSpPr>
            <a:spLocks noChangeArrowheads="1"/>
          </p:cNvSpPr>
          <p:nvPr/>
        </p:nvSpPr>
        <p:spPr bwMode="auto">
          <a:xfrm rot="16200000">
            <a:off x="4945012" y="3885432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65" name="Text Box 13"/>
          <p:cNvSpPr txBox="1">
            <a:spLocks noChangeArrowheads="1"/>
          </p:cNvSpPr>
          <p:nvPr/>
        </p:nvSpPr>
        <p:spPr bwMode="auto">
          <a:xfrm>
            <a:off x="4816305" y="3709058"/>
            <a:ext cx="474682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/>
              <a:t>NÃO</a:t>
            </a:r>
          </a:p>
        </p:txBody>
      </p:sp>
      <p:sp>
        <p:nvSpPr>
          <p:cNvPr id="1994766" name="AutoShape 14"/>
          <p:cNvSpPr>
            <a:spLocks noChangeArrowheads="1"/>
          </p:cNvSpPr>
          <p:nvPr/>
        </p:nvSpPr>
        <p:spPr bwMode="auto">
          <a:xfrm>
            <a:off x="4120336" y="3158479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D052A1-EDBB-77E3-D045-47EDEA2D2D43}"/>
              </a:ext>
            </a:extLst>
          </p:cNvPr>
          <p:cNvGrpSpPr/>
          <p:nvPr/>
        </p:nvGrpSpPr>
        <p:grpSpPr>
          <a:xfrm>
            <a:off x="3483954" y="3482628"/>
            <a:ext cx="1568313" cy="1135716"/>
            <a:chOff x="3483953" y="2627759"/>
            <a:chExt cx="1568313" cy="1135716"/>
          </a:xfrm>
        </p:grpSpPr>
        <p:sp>
          <p:nvSpPr>
            <p:cNvPr id="1994761" name="AutoShape 9"/>
            <p:cNvSpPr>
              <a:spLocks noChangeArrowheads="1"/>
            </p:cNvSpPr>
            <p:nvPr/>
          </p:nvSpPr>
          <p:spPr bwMode="auto">
            <a:xfrm>
              <a:off x="3635302" y="2627759"/>
              <a:ext cx="1226288" cy="1135716"/>
            </a:xfrm>
            <a:prstGeom prst="flowChartDecision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4767" name="Text Box 15"/>
            <p:cNvSpPr txBox="1">
              <a:spLocks noChangeArrowheads="1"/>
            </p:cNvSpPr>
            <p:nvPr/>
          </p:nvSpPr>
          <p:spPr bwMode="auto">
            <a:xfrm>
              <a:off x="3483953" y="3072273"/>
              <a:ext cx="156831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Meta alcançada?</a:t>
              </a:r>
            </a:p>
          </p:txBody>
        </p:sp>
      </p:grpSp>
      <p:grpSp>
        <p:nvGrpSpPr>
          <p:cNvPr id="1994768" name="Group 16"/>
          <p:cNvGrpSpPr>
            <a:grpSpLocks/>
          </p:cNvGrpSpPr>
          <p:nvPr/>
        </p:nvGrpSpPr>
        <p:grpSpPr bwMode="auto">
          <a:xfrm>
            <a:off x="5220307" y="3699524"/>
            <a:ext cx="746023" cy="686435"/>
            <a:chOff x="3766" y="3294"/>
            <a:chExt cx="626" cy="576"/>
          </a:xfrm>
        </p:grpSpPr>
        <p:sp>
          <p:nvSpPr>
            <p:cNvPr id="1994769" name="Oval 17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4770" name="Text Box 18"/>
            <p:cNvSpPr txBox="1">
              <a:spLocks noChangeArrowheads="1"/>
            </p:cNvSpPr>
            <p:nvPr/>
          </p:nvSpPr>
          <p:spPr bwMode="auto">
            <a:xfrm>
              <a:off x="3766" y="3475"/>
              <a:ext cx="6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pt-BR" sz="1201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</a:t>
              </a:r>
              <a:endParaRPr lang="pt-BR" sz="1201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39BE107-381D-12D8-D682-9D61CE30ED9B}"/>
              </a:ext>
            </a:extLst>
          </p:cNvPr>
          <p:cNvGrpSpPr/>
          <p:nvPr/>
        </p:nvGrpSpPr>
        <p:grpSpPr>
          <a:xfrm>
            <a:off x="1545012" y="3753150"/>
            <a:ext cx="1730388" cy="594672"/>
            <a:chOff x="1545012" y="2898281"/>
            <a:chExt cx="1730388" cy="594672"/>
          </a:xfrm>
        </p:grpSpPr>
        <p:sp>
          <p:nvSpPr>
            <p:cNvPr id="1994771" name="Rectangle 19"/>
            <p:cNvSpPr>
              <a:spLocks noChangeArrowheads="1"/>
            </p:cNvSpPr>
            <p:nvPr/>
          </p:nvSpPr>
          <p:spPr bwMode="auto">
            <a:xfrm>
              <a:off x="1545012" y="2898281"/>
              <a:ext cx="1730388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72" name="Text Box 20"/>
            <p:cNvSpPr txBox="1">
              <a:spLocks noChangeArrowheads="1"/>
            </p:cNvSpPr>
            <p:nvPr/>
          </p:nvSpPr>
          <p:spPr bwMode="auto">
            <a:xfrm>
              <a:off x="1642734" y="3006729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Padronizar as alterações.</a:t>
              </a:r>
            </a:p>
          </p:txBody>
        </p:sp>
      </p:grpSp>
      <p:sp>
        <p:nvSpPr>
          <p:cNvPr id="1994773" name="AutoShape 21"/>
          <p:cNvSpPr>
            <a:spLocks noChangeArrowheads="1"/>
          </p:cNvSpPr>
          <p:nvPr/>
        </p:nvSpPr>
        <p:spPr bwMode="auto">
          <a:xfrm>
            <a:off x="2301760" y="4401450"/>
            <a:ext cx="215702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77" name="AutoShape 25"/>
          <p:cNvSpPr>
            <a:spLocks noChangeArrowheads="1"/>
          </p:cNvSpPr>
          <p:nvPr/>
        </p:nvSpPr>
        <p:spPr bwMode="auto">
          <a:xfrm rot="16200000">
            <a:off x="3423176" y="490197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79" name="AutoShape 27"/>
          <p:cNvSpPr>
            <a:spLocks noChangeArrowheads="1"/>
          </p:cNvSpPr>
          <p:nvPr/>
        </p:nvSpPr>
        <p:spPr bwMode="auto">
          <a:xfrm rot="16200000">
            <a:off x="5801864" y="490197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FF58F11-E411-4289-8AB2-89CDDFA9277D}"/>
              </a:ext>
            </a:extLst>
          </p:cNvPr>
          <p:cNvGrpSpPr/>
          <p:nvPr/>
        </p:nvGrpSpPr>
        <p:grpSpPr>
          <a:xfrm>
            <a:off x="1543821" y="4780419"/>
            <a:ext cx="1730388" cy="594672"/>
            <a:chOff x="1543821" y="3925550"/>
            <a:chExt cx="1730388" cy="594672"/>
          </a:xfrm>
        </p:grpSpPr>
        <p:sp>
          <p:nvSpPr>
            <p:cNvPr id="1994778" name="Rectangle 26"/>
            <p:cNvSpPr>
              <a:spLocks noChangeArrowheads="1"/>
            </p:cNvSpPr>
            <p:nvPr/>
          </p:nvSpPr>
          <p:spPr bwMode="auto">
            <a:xfrm>
              <a:off x="1543821" y="3925550"/>
              <a:ext cx="1730388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80" name="Text Box 28"/>
            <p:cNvSpPr txBox="1">
              <a:spLocks noChangeArrowheads="1"/>
            </p:cNvSpPr>
            <p:nvPr/>
          </p:nvSpPr>
          <p:spPr bwMode="auto">
            <a:xfrm>
              <a:off x="1598641" y="4033998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Transmitir os novos padrões.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E81B71-8EA9-38D1-E161-2E981EC9F09C}"/>
              </a:ext>
            </a:extLst>
          </p:cNvPr>
          <p:cNvGrpSpPr/>
          <p:nvPr/>
        </p:nvGrpSpPr>
        <p:grpSpPr>
          <a:xfrm>
            <a:off x="3702650" y="4780420"/>
            <a:ext cx="2054538" cy="960753"/>
            <a:chOff x="3702650" y="3925550"/>
            <a:chExt cx="2054538" cy="960753"/>
          </a:xfrm>
        </p:grpSpPr>
        <p:sp>
          <p:nvSpPr>
            <p:cNvPr id="1994776" name="Rectangle 24"/>
            <p:cNvSpPr>
              <a:spLocks noChangeArrowheads="1"/>
            </p:cNvSpPr>
            <p:nvPr/>
          </p:nvSpPr>
          <p:spPr bwMode="auto">
            <a:xfrm>
              <a:off x="3761625" y="3925550"/>
              <a:ext cx="1946091" cy="93871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81" name="Text Box 29"/>
            <p:cNvSpPr txBox="1">
              <a:spLocks noChangeArrowheads="1"/>
            </p:cNvSpPr>
            <p:nvPr/>
          </p:nvSpPr>
          <p:spPr bwMode="auto">
            <a:xfrm>
              <a:off x="3702650" y="3947584"/>
              <a:ext cx="2054538" cy="938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100" b="1" dirty="0"/>
                <a:t>Implementar um plano para monitoramento da performance e tomada de ações corretivas, caso surjam anomalias.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FFEB2A0-7880-409C-0E9B-82BF267FED08}"/>
              </a:ext>
            </a:extLst>
          </p:cNvPr>
          <p:cNvGrpSpPr/>
          <p:nvPr/>
        </p:nvGrpSpPr>
        <p:grpSpPr>
          <a:xfrm>
            <a:off x="6112904" y="4780419"/>
            <a:ext cx="1730388" cy="594672"/>
            <a:chOff x="6112904" y="3925550"/>
            <a:chExt cx="1730388" cy="594672"/>
          </a:xfrm>
        </p:grpSpPr>
        <p:sp>
          <p:nvSpPr>
            <p:cNvPr id="1994774" name="Rectangle 22"/>
            <p:cNvSpPr>
              <a:spLocks noChangeArrowheads="1"/>
            </p:cNvSpPr>
            <p:nvPr/>
          </p:nvSpPr>
          <p:spPr bwMode="auto">
            <a:xfrm>
              <a:off x="6112904" y="3925550"/>
              <a:ext cx="1730388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82" name="Text Box 30"/>
            <p:cNvSpPr txBox="1">
              <a:spLocks noChangeArrowheads="1"/>
            </p:cNvSpPr>
            <p:nvPr/>
          </p:nvSpPr>
          <p:spPr bwMode="auto">
            <a:xfrm>
              <a:off x="6193942" y="4033998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Sumarizar o trabalho e fazer recomendações.</a:t>
              </a:r>
            </a:p>
          </p:txBody>
        </p:sp>
      </p:grpSp>
      <p:sp>
        <p:nvSpPr>
          <p:cNvPr id="1994783" name="Rectangle 31"/>
          <p:cNvSpPr>
            <a:spLocks noChangeArrowheads="1"/>
          </p:cNvSpPr>
          <p:nvPr/>
        </p:nvSpPr>
        <p:spPr bwMode="auto">
          <a:xfrm>
            <a:off x="5275119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CONTROL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7377CDB-4775-78F8-AE31-1E43B546986D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24664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9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9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9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9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9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94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4760" grpId="0" animBg="1"/>
      <p:bldP spid="1994762" grpId="0" animBg="1"/>
      <p:bldP spid="1994763" grpId="0"/>
      <p:bldP spid="1994764" grpId="0" animBg="1"/>
      <p:bldP spid="1994765" grpId="0"/>
      <p:bldP spid="1994766" grpId="0" animBg="1"/>
      <p:bldP spid="1994773" grpId="0" animBg="1"/>
      <p:bldP spid="1994777" grpId="0" animBg="1"/>
      <p:bldP spid="1994779" grpId="0" animBg="1"/>
      <p:bldP spid="19947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808B193-6DF2-6B20-6490-CFA9BE0A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683" y="2170673"/>
            <a:ext cx="5909275" cy="24853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Redução de custos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Aprendizagem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Aumento da satisfação dos clientes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Aumento do lucro operacional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985423" y="227618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Benefícios do Six Sigma</a:t>
            </a:r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40BB5C61-AB10-D461-2E12-9402E4EE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53" y="1712568"/>
            <a:ext cx="916211" cy="916211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0072FE3-3528-F035-9B04-706A12271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625751"/>
            <a:ext cx="916211" cy="916211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70DE8F6D-D224-8940-A5B5-C49BE599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738" y="3230256"/>
            <a:ext cx="888993" cy="888993"/>
          </a:xfrm>
          <a:prstGeom prst="rect">
            <a:avLst/>
          </a:prstGeom>
        </p:spPr>
      </p:pic>
      <p:pic>
        <p:nvPicPr>
          <p:cNvPr id="13" name="Imagem 12" descr="Ícone&#10;&#10;Descrição gerada automaticamente com confiança média">
            <a:extLst>
              <a:ext uri="{FF2B5EF4-FFF2-40B4-BE49-F238E27FC236}">
                <a16:creationId xmlns:a16="http://schemas.microsoft.com/office/drawing/2014/main" id="{F5D4982E-CBD4-E1B2-83C0-1D8E7C30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745" y="4289838"/>
            <a:ext cx="824302" cy="8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46243" y="890067"/>
            <a:ext cx="5360763" cy="923330"/>
          </a:xfrm>
          <a:prstGeom prst="rect">
            <a:avLst/>
          </a:prstGeom>
          <a:noFill/>
        </p:spPr>
        <p:txBody>
          <a:bodyPr wrap="none" lIns="91426" tIns="45713" rIns="91426" bIns="45713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pt-BR" sz="5400" b="1" cap="all" dirty="0">
                <a:ln w="0"/>
                <a:solidFill>
                  <a:srgbClr val="0000FF"/>
                </a:solidFill>
                <a:effectLst>
                  <a:reflection blurRad="12700" stA="50000" endPos="50000" dist="5000" dir="5400000" sy="-100000" rotWithShape="0"/>
                </a:effectLst>
              </a:rPr>
              <a:t>BEM QUE SE QUIZ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55347" y="2309485"/>
            <a:ext cx="7200800" cy="156964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just"/>
            <a:r>
              <a:rPr lang="pt-BR" sz="3200" dirty="0"/>
              <a:t>Acessar o endereço abaixo (via PC ou </a:t>
            </a:r>
            <a:r>
              <a:rPr lang="pt-BR" sz="3200" dirty="0" err="1"/>
              <a:t>Smartphone</a:t>
            </a:r>
            <a:r>
              <a:rPr lang="pt-BR" sz="3200" dirty="0"/>
              <a:t> browser) e responder às perguntas disponibilizadas pelo professor: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55576" y="4775243"/>
            <a:ext cx="7776864" cy="707872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ctr"/>
            <a:r>
              <a:rPr lang="pt-BR" sz="4000" dirty="0">
                <a:hlinkClick r:id="rId2"/>
              </a:rPr>
              <a:t>www.pollev.com/paulosampaio585</a:t>
            </a:r>
            <a:r>
              <a:rPr lang="pt-BR" sz="4000" dirty="0"/>
              <a:t>  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8083482" y="1022503"/>
            <a:ext cx="884670" cy="138982"/>
            <a:chOff x="7919542" y="328894"/>
            <a:chExt cx="957000" cy="15034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0" name="Picture 10" descr="mba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pic>
        <p:nvPicPr>
          <p:cNvPr id="1026" name="Picture 2" descr="Eye Emoji PNG Images, Transparent Eye Emoji Image Download - PNGitem">
            <a:extLst>
              <a:ext uri="{FF2B5EF4-FFF2-40B4-BE49-F238E27FC236}">
                <a16:creationId xmlns:a16="http://schemas.microsoft.com/office/drawing/2014/main" id="{8DFB7E27-1686-00B3-EAAF-8ED4B614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218" y="891096"/>
            <a:ext cx="1346729" cy="10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82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206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2025  Prof. Paulo Sampaio</a:t>
            </a:r>
          </a:p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  <a:hlinkClick r:id="rId3"/>
              </a:rPr>
              <a:t>profpaulo.sampaio@fiap.com.br</a:t>
            </a: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 </a:t>
            </a:r>
          </a:p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  <a:hlinkClick r:id="rId4"/>
              </a:rPr>
              <a:t>https://www.linkedin/in/profpaulosampaio</a:t>
            </a: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 </a:t>
            </a: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670CC7A0-C506-0CF8-554F-0F24BF45FB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3634" y="2722773"/>
            <a:ext cx="2911825" cy="15943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é </a:t>
            </a:r>
          </a:p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r>
              <a:rPr lang="pt-BR" sz="4955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ix</a:t>
            </a:r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Sigma?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FEE0A9-F057-FE72-69F9-3D292FF3281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1C10B30-FB6A-CEA0-897A-6D66FB22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47" y="2841722"/>
            <a:ext cx="1038971" cy="103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Texto&#10;&#10;O conteúdo gerado por IA pode estar incorreto.">
            <a:extLst>
              <a:ext uri="{FF2B5EF4-FFF2-40B4-BE49-F238E27FC236}">
                <a16:creationId xmlns:a16="http://schemas.microsoft.com/office/drawing/2014/main" id="{5078E30A-171F-D8B9-5C22-7C7DB3CC33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4" name="CaixaDeTexto 9"/>
          <p:cNvSpPr txBox="1"/>
          <p:nvPr/>
        </p:nvSpPr>
        <p:spPr>
          <a:xfrm>
            <a:off x="3780174" y="4467569"/>
            <a:ext cx="1218709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em faturas</a:t>
            </a:r>
          </a:p>
        </p:txBody>
      </p:sp>
      <p:sp>
        <p:nvSpPr>
          <p:cNvPr id="5" name="CaixaDeTexto 9"/>
          <p:cNvSpPr txBox="1"/>
          <p:nvPr/>
        </p:nvSpPr>
        <p:spPr>
          <a:xfrm>
            <a:off x="1655377" y="2388424"/>
            <a:ext cx="894109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Carne fora do ponto</a:t>
            </a:r>
          </a:p>
        </p:txBody>
      </p:sp>
      <p:sp>
        <p:nvSpPr>
          <p:cNvPr id="8" name="CaixaDeTexto 9"/>
          <p:cNvSpPr txBox="1"/>
          <p:nvPr/>
        </p:nvSpPr>
        <p:spPr>
          <a:xfrm>
            <a:off x="5799396" y="3089521"/>
            <a:ext cx="1459512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em contratos</a:t>
            </a:r>
          </a:p>
        </p:txBody>
      </p:sp>
      <p:sp>
        <p:nvSpPr>
          <p:cNvPr id="9" name="CaixaDeTexto 9"/>
          <p:cNvSpPr txBox="1"/>
          <p:nvPr/>
        </p:nvSpPr>
        <p:spPr>
          <a:xfrm>
            <a:off x="5821430" y="1790578"/>
            <a:ext cx="1567624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em resultados de exames médicos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778024" y="3077488"/>
            <a:ext cx="1783848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Quebra de equipamento</a:t>
            </a:r>
          </a:p>
        </p:txBody>
      </p:sp>
      <p:sp>
        <p:nvSpPr>
          <p:cNvPr id="11" name="CaixaDeTexto 9"/>
          <p:cNvSpPr txBox="1"/>
          <p:nvPr/>
        </p:nvSpPr>
        <p:spPr>
          <a:xfrm>
            <a:off x="3780173" y="3505373"/>
            <a:ext cx="1783848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Quebra de componente</a:t>
            </a:r>
          </a:p>
        </p:txBody>
      </p:sp>
      <p:sp>
        <p:nvSpPr>
          <p:cNvPr id="12" name="CaixaDeTexto 9"/>
          <p:cNvSpPr txBox="1"/>
          <p:nvPr/>
        </p:nvSpPr>
        <p:spPr>
          <a:xfrm>
            <a:off x="1641716" y="3011504"/>
            <a:ext cx="1399875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na comanda</a:t>
            </a:r>
          </a:p>
        </p:txBody>
      </p:sp>
      <p:sp>
        <p:nvSpPr>
          <p:cNvPr id="13" name="CaixaDeTexto 9"/>
          <p:cNvSpPr txBox="1"/>
          <p:nvPr/>
        </p:nvSpPr>
        <p:spPr>
          <a:xfrm>
            <a:off x="1641715" y="4026280"/>
            <a:ext cx="1232456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Atraso de voo</a:t>
            </a:r>
          </a:p>
        </p:txBody>
      </p:sp>
      <p:sp>
        <p:nvSpPr>
          <p:cNvPr id="14" name="CaixaDeTexto 9"/>
          <p:cNvSpPr txBox="1"/>
          <p:nvPr/>
        </p:nvSpPr>
        <p:spPr>
          <a:xfrm>
            <a:off x="1641716" y="4453248"/>
            <a:ext cx="1647165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Extravio de bagagem</a:t>
            </a:r>
          </a:p>
        </p:txBody>
      </p:sp>
      <p:sp>
        <p:nvSpPr>
          <p:cNvPr id="15" name="CaixaDeTexto 9"/>
          <p:cNvSpPr txBox="1"/>
          <p:nvPr/>
        </p:nvSpPr>
        <p:spPr>
          <a:xfrm>
            <a:off x="1641715" y="4880216"/>
            <a:ext cx="1189924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Overbooking</a:t>
            </a:r>
            <a:endParaRPr lang="pt-BR" sz="1201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aixaDeTexto 9"/>
          <p:cNvSpPr txBox="1"/>
          <p:nvPr/>
        </p:nvSpPr>
        <p:spPr>
          <a:xfrm>
            <a:off x="5785030" y="3959167"/>
            <a:ext cx="1358813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atrasado</a:t>
            </a:r>
          </a:p>
        </p:txBody>
      </p:sp>
      <p:sp>
        <p:nvSpPr>
          <p:cNvPr id="17" name="CaixaDeTexto 9"/>
          <p:cNvSpPr txBox="1"/>
          <p:nvPr/>
        </p:nvSpPr>
        <p:spPr>
          <a:xfrm>
            <a:off x="5785029" y="4438720"/>
            <a:ext cx="1837904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acima do custo</a:t>
            </a:r>
          </a:p>
        </p:txBody>
      </p:sp>
      <p:sp>
        <p:nvSpPr>
          <p:cNvPr id="18" name="CaixaDeTexto 9"/>
          <p:cNvSpPr txBox="1"/>
          <p:nvPr/>
        </p:nvSpPr>
        <p:spPr>
          <a:xfrm>
            <a:off x="5785029" y="4861242"/>
            <a:ext cx="2009324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que não entrega o </a:t>
            </a:r>
          </a:p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escopo definido</a:t>
            </a:r>
          </a:p>
        </p:txBody>
      </p:sp>
      <p:sp>
        <p:nvSpPr>
          <p:cNvPr id="19" name="CaixaDeTexto 9"/>
          <p:cNvSpPr txBox="1"/>
          <p:nvPr/>
        </p:nvSpPr>
        <p:spPr>
          <a:xfrm>
            <a:off x="5794871" y="2418504"/>
            <a:ext cx="1828063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que não atende aos requisitos do cliente</a:t>
            </a:r>
          </a:p>
        </p:txBody>
      </p:sp>
      <p:sp>
        <p:nvSpPr>
          <p:cNvPr id="20" name="CaixaDeTexto 9"/>
          <p:cNvSpPr txBox="1"/>
          <p:nvPr/>
        </p:nvSpPr>
        <p:spPr>
          <a:xfrm>
            <a:off x="1647540" y="5479064"/>
            <a:ext cx="1874937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 de aeronave em solo além do necessário</a:t>
            </a:r>
          </a:p>
        </p:txBody>
      </p:sp>
      <p:sp>
        <p:nvSpPr>
          <p:cNvPr id="21" name="CaixaDeTexto 9"/>
          <p:cNvSpPr txBox="1"/>
          <p:nvPr/>
        </p:nvSpPr>
        <p:spPr>
          <a:xfrm>
            <a:off x="3771774" y="1790579"/>
            <a:ext cx="1297343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Papel “atolado” na impressora</a:t>
            </a:r>
          </a:p>
        </p:txBody>
      </p:sp>
      <p:sp>
        <p:nvSpPr>
          <p:cNvPr id="22" name="CaixaDeTexto 9"/>
          <p:cNvSpPr txBox="1"/>
          <p:nvPr/>
        </p:nvSpPr>
        <p:spPr>
          <a:xfrm>
            <a:off x="3778025" y="2447173"/>
            <a:ext cx="1395825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Excesso de toner na impressão</a:t>
            </a:r>
          </a:p>
        </p:txBody>
      </p:sp>
      <p:sp>
        <p:nvSpPr>
          <p:cNvPr id="23" name="CaixaDeTexto 9"/>
          <p:cNvSpPr txBox="1"/>
          <p:nvPr/>
        </p:nvSpPr>
        <p:spPr>
          <a:xfrm>
            <a:off x="1641715" y="3424554"/>
            <a:ext cx="1027064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Desperdíco</a:t>
            </a:r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comida</a:t>
            </a:r>
          </a:p>
        </p:txBody>
      </p:sp>
      <p:sp>
        <p:nvSpPr>
          <p:cNvPr id="24" name="CaixaDeTexto 9"/>
          <p:cNvSpPr txBox="1"/>
          <p:nvPr/>
        </p:nvSpPr>
        <p:spPr>
          <a:xfrm>
            <a:off x="3780173" y="5483324"/>
            <a:ext cx="1542826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cumprimento do prazo de entrega</a:t>
            </a:r>
          </a:p>
        </p:txBody>
      </p:sp>
      <p:sp>
        <p:nvSpPr>
          <p:cNvPr id="26" name="CaixaDeTexto 9"/>
          <p:cNvSpPr txBox="1"/>
          <p:nvPr/>
        </p:nvSpPr>
        <p:spPr>
          <a:xfrm>
            <a:off x="3780173" y="3959168"/>
            <a:ext cx="1783848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Falta de energia elétrica</a:t>
            </a:r>
          </a:p>
        </p:txBody>
      </p:sp>
      <p:sp>
        <p:nvSpPr>
          <p:cNvPr id="29" name="CaixaDeTexto 9"/>
          <p:cNvSpPr txBox="1"/>
          <p:nvPr/>
        </p:nvSpPr>
        <p:spPr>
          <a:xfrm>
            <a:off x="3780173" y="4861349"/>
            <a:ext cx="1056322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Demora no atendimento</a:t>
            </a:r>
          </a:p>
        </p:txBody>
      </p:sp>
      <p:sp>
        <p:nvSpPr>
          <p:cNvPr id="30" name="CaixaDeTexto 9"/>
          <p:cNvSpPr txBox="1"/>
          <p:nvPr/>
        </p:nvSpPr>
        <p:spPr>
          <a:xfrm>
            <a:off x="5794870" y="5483324"/>
            <a:ext cx="1784786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Demora no lançamento de um novo produto</a:t>
            </a:r>
          </a:p>
        </p:txBody>
      </p:sp>
      <p:sp>
        <p:nvSpPr>
          <p:cNvPr id="33" name="CaixaDeTexto 9"/>
          <p:cNvSpPr txBox="1"/>
          <p:nvPr/>
        </p:nvSpPr>
        <p:spPr>
          <a:xfrm>
            <a:off x="1647539" y="1790580"/>
            <a:ext cx="1228468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Baixo faturamento</a:t>
            </a:r>
          </a:p>
        </p:txBody>
      </p:sp>
      <p:sp>
        <p:nvSpPr>
          <p:cNvPr id="34" name="CaixaDeTexto 9"/>
          <p:cNvSpPr txBox="1"/>
          <p:nvPr/>
        </p:nvSpPr>
        <p:spPr>
          <a:xfrm>
            <a:off x="5790617" y="3505373"/>
            <a:ext cx="1832317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Desperdício de material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D35FAB0-3520-6472-633D-A61707141FF4}"/>
              </a:ext>
            </a:extLst>
          </p:cNvPr>
          <p:cNvSpPr/>
          <p:nvPr/>
        </p:nvSpPr>
        <p:spPr>
          <a:xfrm>
            <a:off x="1422774" y="881294"/>
            <a:ext cx="19541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Defeitos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798D0C7-878F-76F4-6599-CC27A643D26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01178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445F28E7-CE8B-1400-2034-B84D39E3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ED35FAB0-3520-6472-633D-A61707141FF4}"/>
              </a:ext>
            </a:extLst>
          </p:cNvPr>
          <p:cNvSpPr/>
          <p:nvPr/>
        </p:nvSpPr>
        <p:spPr>
          <a:xfrm>
            <a:off x="1454835" y="881294"/>
            <a:ext cx="18900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Defeito: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DF1178C2-C2ED-8581-4D61-356EA3F3A36C}"/>
              </a:ext>
            </a:extLst>
          </p:cNvPr>
          <p:cNvSpPr/>
          <p:nvPr/>
        </p:nvSpPr>
        <p:spPr>
          <a:xfrm>
            <a:off x="471357" y="1769887"/>
            <a:ext cx="8248749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Uma falha no atendimento de uma necessidade (requisito) do cliente.</a:t>
            </a:r>
          </a:p>
          <a:p>
            <a:pPr algn="ctr"/>
            <a:r>
              <a:rPr lang="pt-B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46805B4-8194-F1A9-688C-FDB31919F5A1}"/>
              </a:ext>
            </a:extLst>
          </p:cNvPr>
          <p:cNvSpPr/>
          <p:nvPr/>
        </p:nvSpPr>
        <p:spPr>
          <a:xfrm>
            <a:off x="0" y="317306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 situação de </a:t>
            </a:r>
            <a:r>
              <a:rPr lang="pt-BR" sz="36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cliente</a:t>
            </a:r>
            <a:r>
              <a:rPr lang="pt-BR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, qual a sua tolerância a falha e/ou defeitos?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C4FEAE7-C498-4D17-A650-2128265CE11C}"/>
              </a:ext>
            </a:extLst>
          </p:cNvPr>
          <p:cNvSpPr/>
          <p:nvPr/>
        </p:nvSpPr>
        <p:spPr>
          <a:xfrm>
            <a:off x="9179" y="4823766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Quanto você aceita de variação?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1A7FA71-31F6-06DB-7C3C-2B61043748E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17054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95219349-AD33-BE12-CA15-195DE2DFA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8748" y="2293825"/>
            <a:ext cx="3844067" cy="901081"/>
          </a:xfrm>
          <a:prstGeom prst="rect">
            <a:avLst/>
          </a:prstGeom>
          <a:noFill/>
          <a:effectLst/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Prazo de Entrega Prometido: </a:t>
            </a:r>
          </a:p>
          <a:p>
            <a:pPr algn="ctr"/>
            <a:r>
              <a:rPr lang="x-none" sz="3003" b="1" dirty="0">
                <a:ln w="12700">
                  <a:noFill/>
                  <a:prstDash val="solid"/>
                </a:ln>
                <a:solidFill>
                  <a:srgbClr val="6B00B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12 horas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0000" y="3374944"/>
            <a:ext cx="1876825" cy="1178592"/>
          </a:xfrm>
          <a:prstGeom prst="rect">
            <a:avLst/>
          </a:prstGeom>
          <a:noFill/>
          <a:effectLst/>
        </p:spPr>
        <p:txBody>
          <a:bodyPr wrap="square" lIns="68644" tIns="34322" rIns="68644" bIns="34322">
            <a:spAutoFit/>
          </a:bodyPr>
          <a:lstStyle/>
          <a:p>
            <a:pPr algn="ct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Média do Prazo de Entrega Realizado de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”: 12 horas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811" y="1644870"/>
            <a:ext cx="3633946" cy="438967"/>
          </a:xfrm>
          <a:prstGeom prst="rect">
            <a:avLst/>
          </a:prstGeom>
          <a:noFill/>
          <a:effectLst/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 e Empresa “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5653121" y="3429001"/>
            <a:ext cx="1974395" cy="901273"/>
          </a:xfrm>
          <a:prstGeom prst="rect">
            <a:avLst/>
          </a:prstGeom>
          <a:noFill/>
          <a:effectLst/>
        </p:spPr>
        <p:txBody>
          <a:bodyPr wrap="square" lIns="68644" tIns="34322" rIns="68644" bIns="34322">
            <a:spAutoFit/>
          </a:bodyPr>
          <a:lstStyle/>
          <a:p>
            <a:pPr algn="ct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Média do Prazo de Entrega Realizado de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”: 12 horas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228D496-D42A-BF6D-DFBC-4B9A9CD2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568" y="4683188"/>
            <a:ext cx="1372048" cy="131994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E8380B6-2972-7466-E0E2-632D3D813D02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77802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4034DE2B-5CD0-186A-CA45-A67A1803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491462"/>
            <a:ext cx="6864350" cy="42078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79266" y="1706477"/>
            <a:ext cx="1330045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E933510-5974-E215-2F44-7FD097D478F4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50307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3008899A-6CC9-35CB-BB76-BB9A58ED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503255"/>
            <a:ext cx="6864350" cy="41960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57710" y="1731031"/>
            <a:ext cx="1349538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ABD1313-DBAA-50BF-C075-57717C838C5D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8360803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1342</TotalTime>
  <Words>4516</Words>
  <Application>Microsoft Office PowerPoint</Application>
  <PresentationFormat>Apresentação na tela (4:3)</PresentationFormat>
  <Paragraphs>351</Paragraphs>
  <Slides>35</Slides>
  <Notes>20</Notes>
  <HiddenSlides>2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35</vt:i4>
      </vt:variant>
    </vt:vector>
  </HeadingPairs>
  <TitlesOfParts>
    <vt:vector size="49" baseType="lpstr">
      <vt:lpstr>Arial</vt:lpstr>
      <vt:lpstr>Arial Black</vt:lpstr>
      <vt:lpstr>Arial Narrow</vt:lpstr>
      <vt:lpstr>BankGothic Md BT</vt:lpstr>
      <vt:lpstr>Calibri</vt:lpstr>
      <vt:lpstr>Gotham-Bold</vt:lpstr>
      <vt:lpstr>Gotham-Book</vt:lpstr>
      <vt:lpstr>Symbol</vt:lpstr>
      <vt:lpstr>Wingdings</vt:lpstr>
      <vt:lpstr>Default Theme</vt:lpstr>
      <vt:lpstr>1_Personalizar design</vt:lpstr>
      <vt:lpstr>2_Personalizar design</vt:lpstr>
      <vt:lpstr>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Defeitos por Milhão de Oportunidades - DMPO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de Conversão Escala Sigma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Paulo Sergio Sampaio</cp:lastModifiedBy>
  <cp:revision>205</cp:revision>
  <dcterms:created xsi:type="dcterms:W3CDTF">2015-01-30T10:46:50Z</dcterms:created>
  <dcterms:modified xsi:type="dcterms:W3CDTF">2025-03-19T01:04:30Z</dcterms:modified>
</cp:coreProperties>
</file>